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56" r:id="rId3"/>
    <p:sldId id="274" r:id="rId4"/>
    <p:sldId id="267" r:id="rId5"/>
    <p:sldId id="258" r:id="rId6"/>
    <p:sldId id="268" r:id="rId7"/>
    <p:sldId id="269" r:id="rId8"/>
    <p:sldId id="270" r:id="rId9"/>
    <p:sldId id="276" r:id="rId10"/>
    <p:sldId id="272" r:id="rId11"/>
    <p:sldId id="271" r:id="rId12"/>
    <p:sldId id="275" r:id="rId13"/>
    <p:sldId id="278" r:id="rId14"/>
    <p:sldId id="277" r:id="rId15"/>
  </p:sldIdLst>
  <p:sldSz cx="18288000" cy="10287000"/>
  <p:notesSz cx="6858000" cy="9144000"/>
  <p:embeddedFontLst>
    <p:embeddedFont>
      <p:font typeface="Aharoni" panose="02010803020104030203" pitchFamily="2" charset="-79"/>
      <p:bold r:id="rId16"/>
    </p:embeddedFont>
    <p:embeddedFont>
      <p:font typeface="Algerian" panose="04020705040A02060702" pitchFamily="82" charset="0"/>
      <p:regular r:id="rId17"/>
    </p:embeddedFont>
    <p:embeddedFont>
      <p:font typeface="Arturo" panose="020B0604020202020204" charset="0"/>
      <p:regular r:id="rId18"/>
    </p:embeddedFont>
    <p:embeddedFont>
      <p:font typeface="Open Sans" panose="020B060603050402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3" d="100"/>
          <a:sy n="43" d="100"/>
        </p:scale>
        <p:origin x="93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4BD"/>
        </a:solidFill>
        <a:effectLst/>
      </p:bgPr>
    </p:bg>
    <p:spTree>
      <p:nvGrpSpPr>
        <p:cNvPr id="1" name=""/>
        <p:cNvGrpSpPr/>
        <p:nvPr/>
      </p:nvGrpSpPr>
      <p:grpSpPr>
        <a:xfrm>
          <a:off x="0" y="0"/>
          <a:ext cx="0" cy="0"/>
          <a:chOff x="0" y="0"/>
          <a:chExt cx="0" cy="0"/>
        </a:xfrm>
      </p:grpSpPr>
      <p:sp>
        <p:nvSpPr>
          <p:cNvPr id="202" name="Rectángulo 201">
            <a:extLst>
              <a:ext uri="{FF2B5EF4-FFF2-40B4-BE49-F238E27FC236}">
                <a16:creationId xmlns:a16="http://schemas.microsoft.com/office/drawing/2014/main" id="{C226716B-BAEF-4BA5-AAF2-747381ECEFB3}"/>
              </a:ext>
            </a:extLst>
          </p:cNvPr>
          <p:cNvSpPr/>
          <p:nvPr/>
        </p:nvSpPr>
        <p:spPr>
          <a:xfrm>
            <a:off x="381000" y="456703"/>
            <a:ext cx="17526000" cy="91509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17" name="CuadroTexto 216">
            <a:extLst>
              <a:ext uri="{FF2B5EF4-FFF2-40B4-BE49-F238E27FC236}">
                <a16:creationId xmlns:a16="http://schemas.microsoft.com/office/drawing/2014/main" id="{8CDD35DF-C4FD-480A-8968-53CDE9CA13FA}"/>
              </a:ext>
            </a:extLst>
          </p:cNvPr>
          <p:cNvSpPr txBox="1"/>
          <p:nvPr/>
        </p:nvSpPr>
        <p:spPr>
          <a:xfrm>
            <a:off x="457200" y="456703"/>
            <a:ext cx="17373600" cy="8841651"/>
          </a:xfrm>
          <a:prstGeom prst="rect">
            <a:avLst/>
          </a:prstGeom>
          <a:noFill/>
        </p:spPr>
        <p:txBody>
          <a:bodyPr wrap="square" rtlCol="0">
            <a:spAutoFit/>
          </a:bodyPr>
          <a:lstStyle/>
          <a:p>
            <a:pPr algn="ctr">
              <a:lnSpc>
                <a:spcPct val="200000"/>
              </a:lnSpc>
            </a:pPr>
            <a:r>
              <a:rPr lang="es-ES" sz="2400" dirty="0">
                <a:latin typeface="Arial" panose="020B0604020202020204" pitchFamily="34" charset="0"/>
                <a:cs typeface="Arial" panose="020B0604020202020204" pitchFamily="34" charset="0"/>
              </a:rPr>
              <a:t>UNIVERSIDAD JUÁREZ AUTÓNOMA DE TABASCO</a:t>
            </a:r>
          </a:p>
          <a:p>
            <a:pPr algn="ctr">
              <a:lnSpc>
                <a:spcPct val="200000"/>
              </a:lnSpc>
            </a:pPr>
            <a:r>
              <a:rPr lang="es-ES" sz="2400" dirty="0">
                <a:latin typeface="Arial" panose="020B0604020202020204" pitchFamily="34" charset="0"/>
                <a:cs typeface="Arial" panose="020B0604020202020204" pitchFamily="34" charset="0"/>
              </a:rPr>
              <a:t> DIVISIÓN ACADÉMICA DE CIENCIAS ECONÓMICO ADMINISTRATIVA </a:t>
            </a:r>
          </a:p>
          <a:p>
            <a:pPr algn="ctr">
              <a:lnSpc>
                <a:spcPct val="200000"/>
              </a:lnSpc>
            </a:pPr>
            <a:r>
              <a:rPr lang="es-ES" sz="2400" i="1" dirty="0">
                <a:latin typeface="Arial" panose="020B0604020202020204" pitchFamily="34" charset="0"/>
                <a:cs typeface="Arial" panose="020B0604020202020204" pitchFamily="34" charset="0"/>
              </a:rPr>
              <a:t>LICENCIATURA EN ADMNISTRACIÓN</a:t>
            </a:r>
          </a:p>
          <a:p>
            <a:pPr algn="ctr">
              <a:lnSpc>
                <a:spcPct val="200000"/>
              </a:lnSpc>
            </a:pPr>
            <a:r>
              <a:rPr lang="es-ES" sz="2400" b="1" dirty="0">
                <a:latin typeface="Arial" panose="020B0604020202020204" pitchFamily="34" charset="0"/>
                <a:cs typeface="Arial" panose="020B0604020202020204" pitchFamily="34" charset="0"/>
              </a:rPr>
              <a:t>INTEGRANTES </a:t>
            </a:r>
          </a:p>
          <a:p>
            <a:pPr algn="ctr">
              <a:lnSpc>
                <a:spcPct val="200000"/>
              </a:lnSpc>
            </a:pPr>
            <a:r>
              <a:rPr lang="es-ES" sz="2400" dirty="0">
                <a:latin typeface="Arial" panose="020B0604020202020204" pitchFamily="34" charset="0"/>
                <a:cs typeface="Arial" panose="020B0604020202020204" pitchFamily="34" charset="0"/>
              </a:rPr>
              <a:t>202B39023 AMERICA MAYLEN OCHOA RUIZ </a:t>
            </a:r>
          </a:p>
          <a:p>
            <a:pPr algn="ctr">
              <a:lnSpc>
                <a:spcPct val="200000"/>
              </a:lnSpc>
            </a:pPr>
            <a:r>
              <a:rPr lang="es-ES" sz="2400" dirty="0">
                <a:latin typeface="Arial" panose="020B0604020202020204" pitchFamily="34" charset="0"/>
                <a:cs typeface="Arial" panose="020B0604020202020204" pitchFamily="34" charset="0"/>
              </a:rPr>
              <a:t>212B39371 JOSE EDUARDO DÍAZ GUZMÁN </a:t>
            </a:r>
          </a:p>
          <a:p>
            <a:pPr algn="ctr">
              <a:lnSpc>
                <a:spcPct val="200000"/>
              </a:lnSpc>
            </a:pPr>
            <a:r>
              <a:rPr lang="es-ES" sz="2400" dirty="0">
                <a:latin typeface="Arial" panose="020B0604020202020204" pitchFamily="34" charset="0"/>
                <a:cs typeface="Arial" panose="020B0604020202020204" pitchFamily="34" charset="0"/>
              </a:rPr>
              <a:t>212B39359 LEONARDO SAID LOPEZ MORALES </a:t>
            </a:r>
          </a:p>
          <a:p>
            <a:pPr algn="ctr">
              <a:lnSpc>
                <a:spcPct val="200000"/>
              </a:lnSpc>
            </a:pPr>
            <a:r>
              <a:rPr lang="es-ES" sz="2400" dirty="0">
                <a:latin typeface="Arial" panose="020B0604020202020204" pitchFamily="34" charset="0"/>
                <a:cs typeface="Arial" panose="020B0604020202020204" pitchFamily="34" charset="0"/>
              </a:rPr>
              <a:t>212B39363 KARINA LOPEZ ALMEIDA</a:t>
            </a:r>
          </a:p>
          <a:p>
            <a:pPr algn="ctr">
              <a:lnSpc>
                <a:spcPct val="200000"/>
              </a:lnSpc>
            </a:pPr>
            <a:r>
              <a:rPr lang="es-ES" sz="2400" b="1" dirty="0">
                <a:latin typeface="Arial" panose="020B0604020202020204" pitchFamily="34" charset="0"/>
                <a:cs typeface="Arial" panose="020B0604020202020204" pitchFamily="34" charset="0"/>
              </a:rPr>
              <a:t>INDICE DE EFICIENCIA</a:t>
            </a:r>
          </a:p>
          <a:p>
            <a:pPr algn="ctr">
              <a:lnSpc>
                <a:spcPct val="200000"/>
              </a:lnSpc>
            </a:pPr>
            <a:r>
              <a:rPr lang="es-ES" sz="2400" dirty="0">
                <a:latin typeface="Arial" panose="020B0604020202020204" pitchFamily="34" charset="0"/>
                <a:cs typeface="Arial" panose="020B0604020202020204" pitchFamily="34" charset="0"/>
              </a:rPr>
              <a:t> ADMINISTRACIÓN DE LA CALIDAD</a:t>
            </a:r>
          </a:p>
          <a:p>
            <a:pPr algn="ctr">
              <a:lnSpc>
                <a:spcPct val="200000"/>
              </a:lnSpc>
            </a:pPr>
            <a:r>
              <a:rPr lang="es-ES" sz="2400" dirty="0">
                <a:latin typeface="Arial" panose="020B0604020202020204" pitchFamily="34" charset="0"/>
                <a:cs typeface="Arial" panose="020B0604020202020204" pitchFamily="34" charset="0"/>
              </a:rPr>
              <a:t> 7MO GLA </a:t>
            </a:r>
          </a:p>
          <a:p>
            <a:pPr algn="ctr">
              <a:lnSpc>
                <a:spcPct val="200000"/>
              </a:lnSpc>
            </a:pPr>
            <a:r>
              <a:rPr lang="es-ES" sz="2400" dirty="0">
                <a:latin typeface="Arial" panose="020B0604020202020204" pitchFamily="34" charset="0"/>
                <a:cs typeface="Arial" panose="020B0604020202020204" pitchFamily="34" charset="0"/>
              </a:rPr>
              <a:t>MARTES- JUEVES 3:00 A 5:00</a:t>
            </a:r>
            <a:endParaRPr lang="es-MX" sz="2400" dirty="0">
              <a:latin typeface="Arial" panose="020B0604020202020204" pitchFamily="34" charset="0"/>
              <a:cs typeface="Arial" panose="020B0604020202020204" pitchFamily="34" charset="0"/>
            </a:endParaRPr>
          </a:p>
        </p:txBody>
      </p:sp>
      <p:pic>
        <p:nvPicPr>
          <p:cNvPr id="218" name="Imagen 217">
            <a:extLst>
              <a:ext uri="{FF2B5EF4-FFF2-40B4-BE49-F238E27FC236}">
                <a16:creationId xmlns:a16="http://schemas.microsoft.com/office/drawing/2014/main" id="{7DCB4CCC-CD1C-4453-89FE-D4C1BB525512}"/>
              </a:ext>
            </a:extLst>
          </p:cNvPr>
          <p:cNvPicPr>
            <a:picLocks noChangeAspect="1"/>
          </p:cNvPicPr>
          <p:nvPr/>
        </p:nvPicPr>
        <p:blipFill>
          <a:blip r:embed="rId2"/>
          <a:stretch>
            <a:fillRect/>
          </a:stretch>
        </p:blipFill>
        <p:spPr>
          <a:xfrm>
            <a:off x="1066800" y="456703"/>
            <a:ext cx="1905000" cy="2540000"/>
          </a:xfrm>
          <a:prstGeom prst="rect">
            <a:avLst/>
          </a:prstGeom>
        </p:spPr>
      </p:pic>
      <p:pic>
        <p:nvPicPr>
          <p:cNvPr id="219" name="Imagen 218">
            <a:extLst>
              <a:ext uri="{FF2B5EF4-FFF2-40B4-BE49-F238E27FC236}">
                <a16:creationId xmlns:a16="http://schemas.microsoft.com/office/drawing/2014/main" id="{62E80C1A-6448-455D-9827-FA511F9D61B0}"/>
              </a:ext>
            </a:extLst>
          </p:cNvPr>
          <p:cNvPicPr>
            <a:picLocks noChangeAspect="1"/>
          </p:cNvPicPr>
          <p:nvPr/>
        </p:nvPicPr>
        <p:blipFill>
          <a:blip r:embed="rId3"/>
          <a:stretch>
            <a:fillRect/>
          </a:stretch>
        </p:blipFill>
        <p:spPr>
          <a:xfrm>
            <a:off x="15240000" y="207559"/>
            <a:ext cx="2171700" cy="278914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29608"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66800" y="1680215"/>
            <a:ext cx="15925800" cy="7364324"/>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Presupuesto: </a:t>
            </a:r>
          </a:p>
          <a:p>
            <a:pPr>
              <a:lnSpc>
                <a:spcPct val="200000"/>
              </a:lnSpc>
            </a:pPr>
            <a:r>
              <a:rPr lang="es-ES" sz="2400" dirty="0">
                <a:latin typeface="Arial" panose="020B0604020202020204" pitchFamily="34" charset="0"/>
                <a:cs typeface="Arial" panose="020B0604020202020204" pitchFamily="34" charset="0"/>
              </a:rPr>
              <a:t>$7,500 para la adquisición de tecnología y formación del personal.</a:t>
            </a: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 2 (Eficiencia Regular): </a:t>
            </a:r>
          </a:p>
          <a:p>
            <a:pPr>
              <a:lnSpc>
                <a:spcPct val="200000"/>
              </a:lnSpc>
            </a:pPr>
            <a:r>
              <a:rPr lang="es-ES" sz="2400" dirty="0">
                <a:latin typeface="Arial" panose="020B0604020202020204" pitchFamily="34" charset="0"/>
                <a:cs typeface="Arial" panose="020B0604020202020204" pitchFamily="34" charset="0"/>
              </a:rPr>
              <a:t>Optimización de Horarios y Personal</a:t>
            </a: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Ajusta los turnos del personal y optimiza los procesos operativos durante las horas pico para mejorar la eficiencia. Proporciona formación adicional al personal en técnicas de trabajo más rápidas.</a:t>
            </a:r>
          </a:p>
          <a:p>
            <a:pPr>
              <a:lnSpc>
                <a:spcPct val="200000"/>
              </a:lnSpc>
            </a:pPr>
            <a:r>
              <a:rPr lang="es-ES" sz="2400" b="1" dirty="0">
                <a:latin typeface="Arial" panose="020B0604020202020204" pitchFamily="34" charset="0"/>
                <a:cs typeface="Arial" panose="020B0604020202020204" pitchFamily="34" charset="0"/>
              </a:rPr>
              <a:t>Presupuesto:</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$2,500 para formación y ajustes de horarios. </a:t>
            </a:r>
          </a:p>
          <a:p>
            <a:pPr>
              <a:lnSpc>
                <a:spcPct val="200000"/>
              </a:lnSpc>
            </a:pPr>
            <a:r>
              <a:rPr lang="es-ES" sz="2400" b="1" dirty="0">
                <a:latin typeface="Arial" panose="020B0604020202020204" pitchFamily="34" charset="0"/>
                <a:cs typeface="Arial" panose="020B0604020202020204" pitchFamily="34" charset="0"/>
              </a:rPr>
              <a:t>Presupuesto Total para Tiempo: $10,000</a:t>
            </a: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TIEMPO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1997564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28778" y="1704322"/>
            <a:ext cx="16725821" cy="8102987"/>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Objetivo Estratégico:</a:t>
            </a:r>
          </a:p>
          <a:p>
            <a:pPr>
              <a:lnSpc>
                <a:spcPct val="200000"/>
              </a:lnSpc>
            </a:pPr>
            <a:r>
              <a:rPr lang="es-ES" sz="2400" dirty="0"/>
              <a:t>Mejorar los estándares de higiene y asegurar un entorno saludable en el local mediante la implementación de protocolos de limpieza rigurosos y la formación continua del personal.</a:t>
            </a:r>
            <a:endParaRPr lang="es-ES" sz="2400" dirty="0">
              <a:latin typeface="Arial" panose="020B0604020202020204" pitchFamily="34" charset="0"/>
              <a:cs typeface="Arial" panose="020B0604020202020204" pitchFamily="34" charset="0"/>
            </a:endParaRPr>
          </a:p>
          <a:p>
            <a:pPr>
              <a:lnSpc>
                <a:spcPct val="200000"/>
              </a:lnSpc>
            </a:pPr>
            <a:r>
              <a:rPr lang="es-ES" sz="2400" b="1" dirty="0">
                <a:latin typeface="Arial" panose="020B0604020202020204" pitchFamily="34" charset="0"/>
                <a:cs typeface="Arial" panose="020B0604020202020204" pitchFamily="34" charset="0"/>
              </a:rPr>
              <a:t>Meta: </a:t>
            </a:r>
          </a:p>
          <a:p>
            <a:pPr>
              <a:lnSpc>
                <a:spcPct val="200000"/>
              </a:lnSpc>
            </a:pPr>
            <a:r>
              <a:rPr lang="es-ES" sz="2400" dirty="0"/>
              <a:t>Reducir las incidencias de problemas sanitarios en un 40% y mantener un índice de satisfacción del cliente relacionado con la limpieza de al menos el 90% dentro de los próximos 6 meses.</a:t>
            </a:r>
            <a:endParaRPr lang="es-ES" sz="2400" b="1" dirty="0">
              <a:latin typeface="Arial" panose="020B0604020202020204" pitchFamily="34" charset="0"/>
              <a:cs typeface="Arial" panose="020B0604020202020204" pitchFamily="34" charset="0"/>
            </a:endParaRP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Estrategias: </a:t>
            </a:r>
            <a:r>
              <a:rPr lang="es-ES" sz="2400" dirty="0"/>
              <a:t>Estrategia 1 (Eficiencia Buena): Implementación de Protocolos de Limpieza Estandarizados</a:t>
            </a:r>
            <a:endParaRPr lang="es-ES" sz="2400" dirty="0">
              <a:latin typeface="Arial" panose="020B0604020202020204" pitchFamily="34" charset="0"/>
              <a:cs typeface="Arial" panose="020B0604020202020204" pitchFamily="34" charset="0"/>
            </a:endParaRP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200000"/>
              </a:lnSpc>
            </a:pPr>
            <a:r>
              <a:rPr lang="es-ES" sz="2400" dirty="0"/>
              <a:t>Desarrollar e implementar un protocolo de limpieza detallado y estandarizado para todas las áreas del local, incluyendo superficies de alto contacto, baños y áreas comunes.</a:t>
            </a:r>
            <a:r>
              <a:rPr lang="es-ES" sz="2400" dirty="0">
                <a:latin typeface="Arial" panose="020B0604020202020204" pitchFamily="34" charset="0"/>
                <a:cs typeface="Arial" panose="020B0604020202020204" pitchFamily="34" charset="0"/>
              </a:rPr>
              <a:t> </a:t>
            </a:r>
            <a:r>
              <a:rPr lang="es-ES" sz="2400" dirty="0"/>
              <a:t>Esto incluirá una guía clara sobre la frecuencia y los productos de limpieza recomendados.</a:t>
            </a:r>
          </a:p>
          <a:p>
            <a:pPr>
              <a:lnSpc>
                <a:spcPct val="200000"/>
              </a:lnSpc>
            </a:pPr>
            <a:endParaRPr lang="es-ES" sz="2400" dirty="0">
              <a:latin typeface="Arial" panose="020B0604020202020204" pitchFamily="34" charset="0"/>
              <a:cs typeface="Arial" panose="020B0604020202020204" pitchFamily="34" charset="0"/>
            </a:endParaRP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Higiene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213216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29608"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66800" y="1680215"/>
            <a:ext cx="16611600" cy="7548990"/>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Presupuesto:</a:t>
            </a:r>
          </a:p>
          <a:p>
            <a:pPr>
              <a:lnSpc>
                <a:spcPct val="200000"/>
              </a:lnSpc>
            </a:pPr>
            <a:r>
              <a:rPr lang="es-ES" sz="2800" dirty="0"/>
              <a:t>$8,000 para la implementación de medidas de higiene y formación del personal.</a:t>
            </a:r>
            <a:endParaRPr lang="es-ES" sz="2800" dirty="0">
              <a:latin typeface="Arial" panose="020B0604020202020204" pitchFamily="34" charset="0"/>
              <a:cs typeface="Arial" panose="020B0604020202020204" pitchFamily="34" charset="0"/>
            </a:endParaRP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 2 (Eficiencia Regular): </a:t>
            </a:r>
          </a:p>
          <a:p>
            <a:pPr>
              <a:lnSpc>
                <a:spcPct val="200000"/>
              </a:lnSpc>
            </a:pPr>
            <a:r>
              <a:rPr lang="es-ES" sz="2800" dirty="0"/>
              <a:t>Monitoreo y Evaluación de la Eficiencia de Limpieza</a:t>
            </a: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150000"/>
              </a:lnSpc>
            </a:pPr>
            <a:r>
              <a:rPr lang="es-ES" sz="2800" dirty="0"/>
              <a:t>Establecer un sistema de monitoreo para evaluar la eficacia de las prácticas de limpieza implementadas. Esto incluirá auditorías internas regulares y encuestas de satisfacción del cliente relacionadas con la limpieza del local.</a:t>
            </a:r>
            <a:endParaRPr lang="es-ES" sz="2800" dirty="0">
              <a:latin typeface="Arial" panose="020B0604020202020204" pitchFamily="34" charset="0"/>
              <a:cs typeface="Arial" panose="020B0604020202020204" pitchFamily="34" charset="0"/>
            </a:endParaRPr>
          </a:p>
          <a:p>
            <a:pPr>
              <a:lnSpc>
                <a:spcPct val="200000"/>
              </a:lnSpc>
            </a:pPr>
            <a:r>
              <a:rPr lang="es-ES" sz="2400" b="1" dirty="0">
                <a:latin typeface="Arial" panose="020B0604020202020204" pitchFamily="34" charset="0"/>
                <a:cs typeface="Arial" panose="020B0604020202020204" pitchFamily="34" charset="0"/>
              </a:rPr>
              <a:t>Presupuesto:</a:t>
            </a:r>
            <a:r>
              <a:rPr lang="es-ES" sz="2400" dirty="0">
                <a:latin typeface="Arial" panose="020B0604020202020204" pitchFamily="34" charset="0"/>
                <a:cs typeface="Arial" panose="020B0604020202020204" pitchFamily="34" charset="0"/>
              </a:rPr>
              <a:t> </a:t>
            </a:r>
          </a:p>
          <a:p>
            <a:pPr>
              <a:lnSpc>
                <a:spcPct val="200000"/>
              </a:lnSpc>
            </a:pPr>
            <a:r>
              <a:rPr lang="es-ES" sz="2800" dirty="0"/>
              <a:t>$1,000 para herramientas de monitoreo, como </a:t>
            </a:r>
            <a:r>
              <a:rPr lang="es-ES" sz="2800" dirty="0" err="1"/>
              <a:t>checklists</a:t>
            </a:r>
            <a:r>
              <a:rPr lang="es-ES" sz="2800" dirty="0"/>
              <a:t> de auditoría y encuestas de satisfacción.</a:t>
            </a:r>
            <a:endParaRPr lang="es-ES" sz="2800" dirty="0">
              <a:latin typeface="Arial" panose="020B0604020202020204" pitchFamily="34" charset="0"/>
              <a:cs typeface="Arial" panose="020B0604020202020204" pitchFamily="34" charset="0"/>
            </a:endParaRPr>
          </a:p>
          <a:p>
            <a:pPr>
              <a:lnSpc>
                <a:spcPct val="200000"/>
              </a:lnSpc>
            </a:pPr>
            <a:r>
              <a:rPr lang="es-ES" sz="2400" b="1" dirty="0">
                <a:latin typeface="Arial" panose="020B0604020202020204" pitchFamily="34" charset="0"/>
                <a:cs typeface="Arial" panose="020B0604020202020204" pitchFamily="34" charset="0"/>
              </a:rPr>
              <a:t>Presupuesto Total para Tiempo: $9,000</a:t>
            </a: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Higiene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1409979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29608"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870549" y="1237381"/>
            <a:ext cx="16725821" cy="7364324"/>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Objetivo Estratégico:</a:t>
            </a:r>
          </a:p>
          <a:p>
            <a:pPr>
              <a:lnSpc>
                <a:spcPct val="200000"/>
              </a:lnSpc>
            </a:pPr>
            <a:r>
              <a:rPr lang="es-MX" sz="2400" dirty="0"/>
              <a:t>Transformar el ambiente del restaurante para crear una experiencia de comedor excepcional que eleve la satisfacción del cliente y aumente la frecuencia de visitas, logrando una mejora del 25% en la calificación promedio de ambiente en encuestas de clientes y un incremento del 20% en la tasa de retorno de clientes en los próximos 12 meses.</a:t>
            </a:r>
            <a:endParaRPr lang="es-ES" sz="2400" b="1" dirty="0">
              <a:latin typeface="Arial" panose="020B0604020202020204" pitchFamily="34" charset="0"/>
              <a:cs typeface="Arial" panose="020B0604020202020204" pitchFamily="34" charset="0"/>
            </a:endParaRPr>
          </a:p>
          <a:p>
            <a:pPr>
              <a:lnSpc>
                <a:spcPct val="200000"/>
              </a:lnSpc>
            </a:pPr>
            <a:r>
              <a:rPr lang="es-ES" sz="2400" b="1" dirty="0">
                <a:latin typeface="Arial" panose="020B0604020202020204" pitchFamily="34" charset="0"/>
                <a:cs typeface="Arial" panose="020B0604020202020204" pitchFamily="34" charset="0"/>
              </a:rPr>
              <a:t>Meta: </a:t>
            </a:r>
          </a:p>
          <a:p>
            <a:pPr>
              <a:lnSpc>
                <a:spcPct val="200000"/>
              </a:lnSpc>
            </a:pPr>
            <a:r>
              <a:rPr lang="es-MX" sz="2400" dirty="0"/>
              <a:t>Crear una experiencia de comedor única y atractiva que mejore la satisfacción del cliente y fomente la lealtad, resultando en un aumento del 20% en la calificación promedio del cliente en encuestas y una mejora del 15% en la tasa de retorno de clientes en el plazo de 12 meses.</a:t>
            </a:r>
            <a:endParaRPr lang="es-ES" sz="2400" b="1" dirty="0">
              <a:latin typeface="Arial" panose="020B0604020202020204" pitchFamily="34" charset="0"/>
              <a:cs typeface="Arial" panose="020B0604020202020204" pitchFamily="34" charset="0"/>
            </a:endParaRP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Estrategias:    </a:t>
            </a:r>
          </a:p>
          <a:p>
            <a:pPr marL="342900" indent="-342900">
              <a:lnSpc>
                <a:spcPct val="200000"/>
              </a:lnSpc>
              <a:buFont typeface="Wingdings" panose="05000000000000000000" pitchFamily="2" charset="2"/>
              <a:buChar char="q"/>
            </a:pPr>
            <a:endParaRPr lang="es-ES" sz="2400" dirty="0">
              <a:latin typeface="Arial" panose="020B0604020202020204" pitchFamily="34" charset="0"/>
              <a:cs typeface="Arial" panose="020B0604020202020204" pitchFamily="34" charset="0"/>
            </a:endParaRP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Ambiente  </a:t>
              </a:r>
              <a:endParaRPr lang="es-MX" sz="4400" dirty="0">
                <a:solidFill>
                  <a:schemeClr val="accent4"/>
                </a:solidFill>
                <a:latin typeface="Aharoni" panose="02010803020104030203" pitchFamily="2" charset="-79"/>
                <a:cs typeface="Aharoni" panose="02010803020104030203" pitchFamily="2" charset="-79"/>
              </a:endParaRPr>
            </a:p>
          </p:txBody>
        </p:sp>
      </p:grpSp>
      <p:sp>
        <p:nvSpPr>
          <p:cNvPr id="111" name="Rectangle 4">
            <a:extLst>
              <a:ext uri="{FF2B5EF4-FFF2-40B4-BE49-F238E27FC236}">
                <a16:creationId xmlns:a16="http://schemas.microsoft.com/office/drawing/2014/main" id="{5A6F79AA-CC03-C2C6-8272-21D0AFDAF9E7}"/>
              </a:ext>
            </a:extLst>
          </p:cNvPr>
          <p:cNvSpPr>
            <a:spLocks noChangeArrowheads="1"/>
          </p:cNvSpPr>
          <p:nvPr/>
        </p:nvSpPr>
        <p:spPr bwMode="auto">
          <a:xfrm>
            <a:off x="284749" y="7929308"/>
            <a:ext cx="1802128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2000" b="1" i="0" u="none" strike="noStrike" cap="none" normalizeH="0" baseline="0" dirty="0">
                <a:ln>
                  <a:noFill/>
                </a:ln>
                <a:solidFill>
                  <a:schemeClr val="tx1"/>
                </a:solidFill>
                <a:effectLst/>
                <a:latin typeface="Arial" panose="020B0604020202020204" pitchFamily="34" charset="0"/>
              </a:rPr>
              <a:t>Mejora de la Decoración y el Diseño Interior:</a:t>
            </a:r>
            <a:endParaRPr kumimoji="0" lang="es-MX" altLang="es-MX"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2000" b="1" i="0" u="none" strike="noStrike" cap="none" normalizeH="0" baseline="0" dirty="0">
                <a:ln>
                  <a:noFill/>
                </a:ln>
                <a:solidFill>
                  <a:schemeClr val="tx1"/>
                </a:solidFill>
                <a:effectLst/>
                <a:latin typeface="Arial" panose="020B0604020202020204" pitchFamily="34" charset="0"/>
              </a:rPr>
              <a:t>Acciones:</a:t>
            </a:r>
            <a:r>
              <a:rPr kumimoji="0" lang="es-MX" altLang="es-MX" sz="2000" b="0" i="0" u="none" strike="noStrike" cap="none" normalizeH="0" baseline="0" dirty="0">
                <a:ln>
                  <a:noFill/>
                </a:ln>
                <a:solidFill>
                  <a:schemeClr val="tx1"/>
                </a:solidFill>
                <a:effectLst/>
                <a:latin typeface="Arial" panose="020B0604020202020204" pitchFamily="34" charset="0"/>
              </a:rPr>
              <a:t> Rediseñar el interior del restaurante para reflejar la identidad de marca, incorporando elementos que creen una atmósfera acogedora y elegante.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2000" b="1" i="0" u="none" strike="noStrike" cap="none" normalizeH="0" baseline="0" dirty="0">
                <a:ln>
                  <a:noFill/>
                </a:ln>
                <a:solidFill>
                  <a:schemeClr val="tx1"/>
                </a:solidFill>
                <a:effectLst/>
                <a:latin typeface="Arial" panose="020B0604020202020204" pitchFamily="34" charset="0"/>
              </a:rPr>
              <a:t>Presupuesto estimado:</a:t>
            </a:r>
            <a:r>
              <a:rPr kumimoji="0" lang="es-MX" altLang="es-MX" sz="2000" b="0" i="0" u="none" strike="noStrike" cap="none" normalizeH="0" baseline="0" dirty="0">
                <a:ln>
                  <a:noFill/>
                </a:ln>
                <a:solidFill>
                  <a:schemeClr val="tx1"/>
                </a:solidFill>
                <a:effectLst/>
                <a:latin typeface="Arial" panose="020B0604020202020204" pitchFamily="34" charset="0"/>
              </a:rPr>
              <a:t> $10,000 - $15,000</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2000" b="1" i="0" u="none" strike="noStrike" cap="none" normalizeH="0" baseline="0" dirty="0">
                <a:ln>
                  <a:noFill/>
                </a:ln>
                <a:solidFill>
                  <a:schemeClr val="tx1"/>
                </a:solidFill>
                <a:effectLst/>
                <a:latin typeface="Arial" panose="020B0604020202020204" pitchFamily="34" charset="0"/>
              </a:rPr>
              <a:t>Plazo:</a:t>
            </a:r>
            <a:r>
              <a:rPr kumimoji="0" lang="es-MX" altLang="es-MX" sz="2000" b="0" i="0" u="none" strike="noStrike" cap="none" normalizeH="0" baseline="0" dirty="0">
                <a:ln>
                  <a:noFill/>
                </a:ln>
                <a:solidFill>
                  <a:schemeClr val="tx1"/>
                </a:solidFill>
                <a:effectLst/>
                <a:latin typeface="Arial" panose="020B0604020202020204" pitchFamily="34" charset="0"/>
              </a:rPr>
              <a:t> 3 meses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7043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Ambiente </a:t>
              </a:r>
              <a:endParaRPr lang="es-MX" sz="4400" dirty="0">
                <a:solidFill>
                  <a:schemeClr val="accent4"/>
                </a:solidFill>
                <a:latin typeface="Aharoni" panose="02010803020104030203" pitchFamily="2" charset="-79"/>
                <a:cs typeface="Aharoni" panose="02010803020104030203" pitchFamily="2" charset="-79"/>
              </a:endParaRPr>
            </a:p>
          </p:txBody>
        </p:sp>
      </p:grpSp>
      <p:sp>
        <p:nvSpPr>
          <p:cNvPr id="108" name="Rectangle 1">
            <a:extLst>
              <a:ext uri="{FF2B5EF4-FFF2-40B4-BE49-F238E27FC236}">
                <a16:creationId xmlns:a16="http://schemas.microsoft.com/office/drawing/2014/main" id="{964133BD-3DAA-7C1A-5E95-C15681FBF509}"/>
              </a:ext>
            </a:extLst>
          </p:cNvPr>
          <p:cNvSpPr>
            <a:spLocks noChangeArrowheads="1"/>
          </p:cNvSpPr>
          <p:nvPr/>
        </p:nvSpPr>
        <p:spPr bwMode="auto">
          <a:xfrm>
            <a:off x="457200" y="1821241"/>
            <a:ext cx="17330385"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Optimización de la Iluminación:</a:t>
            </a:r>
            <a:endParaRPr kumimoji="0" lang="es-MX" altLang="es-MX"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Acciones:</a:t>
            </a:r>
            <a:r>
              <a:rPr kumimoji="0" lang="es-MX" altLang="es-MX" b="0" i="0" u="none" strike="noStrike" cap="none" normalizeH="0" baseline="0" dirty="0">
                <a:ln>
                  <a:noFill/>
                </a:ln>
                <a:solidFill>
                  <a:schemeClr val="tx1"/>
                </a:solidFill>
                <a:effectLst/>
                <a:latin typeface="Arial" panose="020B0604020202020204" pitchFamily="34" charset="0"/>
              </a:rPr>
              <a:t> Instalar una iluminación que se adapte a diferentes momentos del día y tipos de comida (por ejemplo, luz suave para cenas y más brillante para almuerzos).</a:t>
            </a: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Presupuesto estimado:</a:t>
            </a:r>
            <a:r>
              <a:rPr kumimoji="0" lang="es-MX" altLang="es-MX" b="0" i="0" u="none" strike="noStrike" cap="none" normalizeH="0" baseline="0" dirty="0">
                <a:ln>
                  <a:noFill/>
                </a:ln>
                <a:solidFill>
                  <a:schemeClr val="tx1"/>
                </a:solidFill>
                <a:effectLst/>
                <a:latin typeface="Arial" panose="020B0604020202020204" pitchFamily="34" charset="0"/>
              </a:rPr>
              <a:t> $2,000 - $4,000</a:t>
            </a: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Plazo:</a:t>
            </a:r>
            <a:r>
              <a:rPr kumimoji="0" lang="es-MX" altLang="es-MX" b="0" i="0" u="none" strike="noStrike" cap="none" normalizeH="0" baseline="0" dirty="0">
                <a:ln>
                  <a:noFill/>
                </a:ln>
                <a:solidFill>
                  <a:schemeClr val="tx1"/>
                </a:solidFill>
                <a:effectLst/>
                <a:latin typeface="Arial" panose="020B0604020202020204" pitchFamily="34" charset="0"/>
              </a:rPr>
              <a:t> 1 mes</a:t>
            </a:r>
          </a:p>
          <a:p>
            <a:pPr marL="0" marR="0" lvl="0" indent="0" algn="l" defTabSz="914400" rtl="0" eaLnBrk="0" fontAlgn="base" latinLnBrk="0" hangingPunct="0">
              <a:lnSpc>
                <a:spcPct val="100000"/>
              </a:lnSpc>
              <a:spcBef>
                <a:spcPct val="0"/>
              </a:spcBef>
              <a:spcAft>
                <a:spcPct val="0"/>
              </a:spcAft>
              <a:buClrTx/>
              <a:buSzTx/>
              <a:tabLst/>
            </a:pPr>
            <a:endParaRPr lang="es-MX" altLang="es-MX"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s-MX" altLang="es-MX"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Selección y Gestión de la Música:</a:t>
            </a:r>
            <a:endParaRPr kumimoji="0" lang="es-MX" altLang="es-MX"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Acciones:</a:t>
            </a:r>
            <a:r>
              <a:rPr kumimoji="0" lang="es-MX" altLang="es-MX" b="0" i="0" u="none" strike="noStrike" cap="none" normalizeH="0" baseline="0" dirty="0">
                <a:ln>
                  <a:noFill/>
                </a:ln>
                <a:solidFill>
                  <a:schemeClr val="tx1"/>
                </a:solidFill>
                <a:effectLst/>
                <a:latin typeface="Arial" panose="020B0604020202020204" pitchFamily="34" charset="0"/>
              </a:rPr>
              <a:t> Elegir una lista de reproducción que complemente el ambiente del restaurante y cambiarla periódicamente para mantenerla fresca.</a:t>
            </a: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Presupuesto estimado:</a:t>
            </a:r>
            <a:r>
              <a:rPr kumimoji="0" lang="es-MX" altLang="es-MX" b="0" i="0" u="none" strike="noStrike" cap="none" normalizeH="0" baseline="0" dirty="0">
                <a:ln>
                  <a:noFill/>
                </a:ln>
                <a:solidFill>
                  <a:schemeClr val="tx1"/>
                </a:solidFill>
                <a:effectLst/>
                <a:latin typeface="Arial" panose="020B0604020202020204" pitchFamily="34" charset="0"/>
              </a:rPr>
              <a:t> $500 - $1,000 (para suscripciones y equipo de sonido si es necesario)</a:t>
            </a:r>
          </a:p>
          <a:p>
            <a:pPr marL="0" marR="0" lvl="0" indent="0" algn="l" defTabSz="914400" rtl="0" eaLnBrk="0" fontAlgn="base" latinLnBrk="0" hangingPunct="0">
              <a:lnSpc>
                <a:spcPct val="100000"/>
              </a:lnSpc>
              <a:spcBef>
                <a:spcPct val="0"/>
              </a:spcBef>
              <a:spcAft>
                <a:spcPct val="0"/>
              </a:spcAft>
              <a:buClrTx/>
              <a:buSzTx/>
              <a:tabLst/>
            </a:pPr>
            <a:r>
              <a:rPr kumimoji="0" lang="es-MX" altLang="es-MX" b="1" i="0" u="none" strike="noStrike" cap="none" normalizeH="0" baseline="0" dirty="0">
                <a:ln>
                  <a:noFill/>
                </a:ln>
                <a:solidFill>
                  <a:schemeClr val="tx1"/>
                </a:solidFill>
                <a:effectLst/>
                <a:latin typeface="Arial" panose="020B0604020202020204" pitchFamily="34" charset="0"/>
              </a:rPr>
              <a:t>Plazo:</a:t>
            </a:r>
            <a:r>
              <a:rPr kumimoji="0" lang="es-MX" altLang="es-MX" b="0" i="0" u="none" strike="noStrike" cap="none" normalizeH="0" baseline="0" dirty="0">
                <a:ln>
                  <a:noFill/>
                </a:ln>
                <a:solidFill>
                  <a:schemeClr val="tx1"/>
                </a:solidFill>
                <a:effectLst/>
                <a:latin typeface="Arial" panose="020B0604020202020204" pitchFamily="34" charset="0"/>
              </a:rPr>
              <a:t> 1 mes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
        <p:nvSpPr>
          <p:cNvPr id="109" name="Rectangle 2">
            <a:extLst>
              <a:ext uri="{FF2B5EF4-FFF2-40B4-BE49-F238E27FC236}">
                <a16:creationId xmlns:a16="http://schemas.microsoft.com/office/drawing/2014/main" id="{86A8C680-C621-8186-F8F9-030B17F8B173}"/>
              </a:ext>
            </a:extLst>
          </p:cNvPr>
          <p:cNvSpPr>
            <a:spLocks noChangeArrowheads="1"/>
          </p:cNvSpPr>
          <p:nvPr/>
        </p:nvSpPr>
        <p:spPr bwMode="auto">
          <a:xfrm>
            <a:off x="498334" y="4883141"/>
            <a:ext cx="1489702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Mejora del Confort de los Clientes:</a:t>
            </a:r>
            <a:endParaRPr kumimoji="0" lang="es-MX" altLang="es-MX"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Acciones:</a:t>
            </a:r>
            <a:r>
              <a:rPr kumimoji="0" lang="es-MX" altLang="es-MX" sz="1800" b="0" i="0" u="none" strike="noStrike" cap="none" normalizeH="0" baseline="0" dirty="0">
                <a:ln>
                  <a:noFill/>
                </a:ln>
                <a:solidFill>
                  <a:schemeClr val="tx1"/>
                </a:solidFill>
                <a:effectLst/>
                <a:latin typeface="Arial" panose="020B0604020202020204" pitchFamily="34" charset="0"/>
              </a:rPr>
              <a:t> Actualizar los muebles (sillas, mesas, cojines) para garantizar comodidad durante la comida y crear un ambiente agradable.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Presupuesto estimado:</a:t>
            </a:r>
            <a:r>
              <a:rPr kumimoji="0" lang="es-MX" altLang="es-MX" sz="1800" b="0" i="0" u="none" strike="noStrike" cap="none" normalizeH="0" baseline="0" dirty="0">
                <a:ln>
                  <a:noFill/>
                </a:ln>
                <a:solidFill>
                  <a:schemeClr val="tx1"/>
                </a:solidFill>
                <a:effectLst/>
                <a:latin typeface="Arial" panose="020B0604020202020204" pitchFamily="34" charset="0"/>
              </a:rPr>
              <a:t> $5,000 - $8,000</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Plazo:</a:t>
            </a:r>
            <a:r>
              <a:rPr kumimoji="0" lang="es-MX" altLang="es-MX" sz="1800" b="0" i="0" u="none" strike="noStrike" cap="none" normalizeH="0" baseline="0" dirty="0">
                <a:ln>
                  <a:noFill/>
                </a:ln>
                <a:solidFill>
                  <a:schemeClr val="tx1"/>
                </a:solidFill>
                <a:effectLst/>
                <a:latin typeface="Arial" panose="020B0604020202020204" pitchFamily="34" charset="0"/>
              </a:rPr>
              <a:t> 2 meses</a:t>
            </a:r>
          </a:p>
          <a:p>
            <a:pPr marL="0" marR="0" lvl="0" indent="0" algn="l" defTabSz="914400" rtl="0" eaLnBrk="0" fontAlgn="base" latinLnBrk="0" hangingPunct="0">
              <a:lnSpc>
                <a:spcPct val="100000"/>
              </a:lnSpc>
              <a:spcBef>
                <a:spcPct val="0"/>
              </a:spcBef>
              <a:spcAft>
                <a:spcPct val="0"/>
              </a:spcAft>
              <a:buClrTx/>
              <a:buSzTx/>
              <a:buFontTx/>
              <a:buChar char="•"/>
              <a:tabLst/>
            </a:pPr>
            <a:endParaRPr lang="es-MX" altLang="es-MX"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Capacitación del Personal en Servicio y Ambiente:</a:t>
            </a:r>
            <a:endParaRPr kumimoji="0" lang="es-MX" altLang="es-MX"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Acciones:</a:t>
            </a:r>
            <a:r>
              <a:rPr kumimoji="0" lang="es-MX" altLang="es-MX" sz="1800" b="0" i="0" u="none" strike="noStrike" cap="none" normalizeH="0" baseline="0" dirty="0">
                <a:ln>
                  <a:noFill/>
                </a:ln>
                <a:solidFill>
                  <a:schemeClr val="tx1"/>
                </a:solidFill>
                <a:effectLst/>
                <a:latin typeface="Arial" panose="020B0604020202020204" pitchFamily="34" charset="0"/>
              </a:rPr>
              <a:t> Capacitar al personal para que mantenga un ambiente amigable y profesional, y para que estén atentos a la experiencia del cliente.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Presupuesto estimado:</a:t>
            </a:r>
            <a:r>
              <a:rPr kumimoji="0" lang="es-MX" altLang="es-MX" sz="1800" b="0" i="0" u="none" strike="noStrike" cap="none" normalizeH="0" baseline="0" dirty="0">
                <a:ln>
                  <a:noFill/>
                </a:ln>
                <a:solidFill>
                  <a:schemeClr val="tx1"/>
                </a:solidFill>
                <a:effectLst/>
                <a:latin typeface="Arial" panose="020B0604020202020204" pitchFamily="34" charset="0"/>
              </a:rPr>
              <a:t> $1,000 - $2,000</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1" i="0" u="none" strike="noStrike" cap="none" normalizeH="0" baseline="0" dirty="0">
                <a:ln>
                  <a:noFill/>
                </a:ln>
                <a:solidFill>
                  <a:schemeClr val="tx1"/>
                </a:solidFill>
                <a:effectLst/>
                <a:latin typeface="Arial" panose="020B0604020202020204" pitchFamily="34" charset="0"/>
              </a:rPr>
              <a:t>Plazo:</a:t>
            </a:r>
            <a:r>
              <a:rPr kumimoji="0" lang="es-MX" altLang="es-MX" sz="1800" b="0" i="0" u="none" strike="noStrike" cap="none" normalizeH="0" baseline="0" dirty="0">
                <a:ln>
                  <a:noFill/>
                </a:ln>
                <a:solidFill>
                  <a:schemeClr val="tx1"/>
                </a:solidFill>
                <a:effectLst/>
                <a:latin typeface="Arial" panose="020B0604020202020204" pitchFamily="34" charset="0"/>
              </a:rPr>
              <a:t> 1 mes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850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4BD"/>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grpSp>
        <p:nvGrpSpPr>
          <p:cNvPr id="108" name="Group 108"/>
          <p:cNvGrpSpPr/>
          <p:nvPr/>
        </p:nvGrpSpPr>
        <p:grpSpPr>
          <a:xfrm>
            <a:off x="577394" y="1028700"/>
            <a:ext cx="16681906" cy="8229600"/>
            <a:chOff x="0" y="0"/>
            <a:chExt cx="22242541" cy="10972800"/>
          </a:xfrm>
        </p:grpSpPr>
        <p:grpSp>
          <p:nvGrpSpPr>
            <p:cNvPr id="109" name="Group 109"/>
            <p:cNvGrpSpPr/>
            <p:nvPr/>
          </p:nvGrpSpPr>
          <p:grpSpPr>
            <a:xfrm>
              <a:off x="601741" y="0"/>
              <a:ext cx="21640800" cy="10972800"/>
              <a:chOff x="0" y="0"/>
              <a:chExt cx="4274726" cy="2167467"/>
            </a:xfrm>
          </p:grpSpPr>
          <p:sp>
            <p:nvSpPr>
              <p:cNvPr id="110" name="Freeform 110"/>
              <p:cNvSpPr/>
              <p:nvPr/>
            </p:nvSpPr>
            <p:spPr>
              <a:xfrm>
                <a:off x="0" y="0"/>
                <a:ext cx="4274726" cy="2167467"/>
              </a:xfrm>
              <a:custGeom>
                <a:avLst/>
                <a:gdLst/>
                <a:ahLst/>
                <a:cxnLst/>
                <a:rect l="l" t="t" r="r" b="b"/>
                <a:pathLst>
                  <a:path w="4274726" h="2167467">
                    <a:moveTo>
                      <a:pt x="17555" y="0"/>
                    </a:moveTo>
                    <a:lnTo>
                      <a:pt x="4257170" y="0"/>
                    </a:lnTo>
                    <a:cubicBezTo>
                      <a:pt x="4266866" y="0"/>
                      <a:pt x="4274726" y="7860"/>
                      <a:pt x="4274726" y="17555"/>
                    </a:cubicBezTo>
                    <a:lnTo>
                      <a:pt x="4274726" y="2149911"/>
                    </a:lnTo>
                    <a:cubicBezTo>
                      <a:pt x="4274726" y="2159607"/>
                      <a:pt x="4266866" y="2167467"/>
                      <a:pt x="4257170" y="2167467"/>
                    </a:cubicBezTo>
                    <a:lnTo>
                      <a:pt x="17555" y="2167467"/>
                    </a:lnTo>
                    <a:cubicBezTo>
                      <a:pt x="12899" y="2167467"/>
                      <a:pt x="8434" y="2165617"/>
                      <a:pt x="5142" y="2162325"/>
                    </a:cubicBezTo>
                    <a:cubicBezTo>
                      <a:pt x="1850" y="2159033"/>
                      <a:pt x="0" y="2154567"/>
                      <a:pt x="0" y="2149911"/>
                    </a:cubicBezTo>
                    <a:lnTo>
                      <a:pt x="0" y="17555"/>
                    </a:lnTo>
                    <a:cubicBezTo>
                      <a:pt x="0" y="7860"/>
                      <a:pt x="7860" y="0"/>
                      <a:pt x="17555" y="0"/>
                    </a:cubicBezTo>
                    <a:close/>
                  </a:path>
                </a:pathLst>
              </a:custGeom>
              <a:solidFill>
                <a:srgbClr val="FFFFFF"/>
              </a:solidFill>
              <a:ln w="47625" cap="rnd">
                <a:solidFill>
                  <a:srgbClr val="000000"/>
                </a:solidFill>
                <a:prstDash val="solid"/>
                <a:round/>
              </a:ln>
            </p:spPr>
            <p:txBody>
              <a:bodyPr/>
              <a:lstStyle/>
              <a:p>
                <a:endParaRPr lang="es-MX"/>
              </a:p>
            </p:txBody>
          </p:sp>
          <p:sp>
            <p:nvSpPr>
              <p:cNvPr id="111" name="TextBox 111"/>
              <p:cNvSpPr txBox="1"/>
              <p:nvPr/>
            </p:nvSpPr>
            <p:spPr>
              <a:xfrm>
                <a:off x="0" y="-38100"/>
                <a:ext cx="4274726" cy="2205567"/>
              </a:xfrm>
              <a:prstGeom prst="rect">
                <a:avLst/>
              </a:prstGeom>
            </p:spPr>
            <p:txBody>
              <a:bodyPr lIns="70394" tIns="70394" rIns="70394" bIns="70394" rtlCol="0" anchor="ctr"/>
              <a:lstStyle/>
              <a:p>
                <a:pPr algn="ctr">
                  <a:lnSpc>
                    <a:spcPts val="2659"/>
                  </a:lnSpc>
                </a:pPr>
                <a:endParaRPr/>
              </a:p>
            </p:txBody>
          </p:sp>
        </p:grpSp>
        <p:grpSp>
          <p:nvGrpSpPr>
            <p:cNvPr id="112" name="Group 112"/>
            <p:cNvGrpSpPr/>
            <p:nvPr/>
          </p:nvGrpSpPr>
          <p:grpSpPr>
            <a:xfrm>
              <a:off x="0" y="9345625"/>
              <a:ext cx="1239458" cy="943377"/>
              <a:chOff x="0" y="0"/>
              <a:chExt cx="745226" cy="567207"/>
            </a:xfrm>
          </p:grpSpPr>
          <p:sp>
            <p:nvSpPr>
              <p:cNvPr id="113" name="Freeform 11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14" name="TextBox 11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15" name="Group 115"/>
            <p:cNvGrpSpPr/>
            <p:nvPr/>
          </p:nvGrpSpPr>
          <p:grpSpPr>
            <a:xfrm>
              <a:off x="665554" y="9892066"/>
              <a:ext cx="623064" cy="415266"/>
              <a:chOff x="0" y="0"/>
              <a:chExt cx="172607" cy="115041"/>
            </a:xfrm>
          </p:grpSpPr>
          <p:sp>
            <p:nvSpPr>
              <p:cNvPr id="116" name="Freeform 11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17" name="TextBox 11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18" name="Group 118"/>
            <p:cNvGrpSpPr/>
            <p:nvPr/>
          </p:nvGrpSpPr>
          <p:grpSpPr>
            <a:xfrm>
              <a:off x="902226" y="9557663"/>
              <a:ext cx="674463" cy="519302"/>
              <a:chOff x="0" y="0"/>
              <a:chExt cx="812800" cy="625814"/>
            </a:xfrm>
          </p:grpSpPr>
          <p:sp>
            <p:nvSpPr>
              <p:cNvPr id="119" name="Freeform 11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20" name="TextBox 12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21" name="AutoShape 121"/>
            <p:cNvSpPr/>
            <p:nvPr/>
          </p:nvSpPr>
          <p:spPr>
            <a:xfrm>
              <a:off x="665554" y="9397143"/>
              <a:ext cx="573904" cy="420170"/>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22" name="Group 122"/>
            <p:cNvGrpSpPr/>
            <p:nvPr/>
          </p:nvGrpSpPr>
          <p:grpSpPr>
            <a:xfrm>
              <a:off x="0" y="7612710"/>
              <a:ext cx="1239458" cy="943377"/>
              <a:chOff x="0" y="0"/>
              <a:chExt cx="745226" cy="567207"/>
            </a:xfrm>
          </p:grpSpPr>
          <p:sp>
            <p:nvSpPr>
              <p:cNvPr id="123" name="Freeform 12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24" name="TextBox 12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25" name="Group 125"/>
            <p:cNvGrpSpPr/>
            <p:nvPr/>
          </p:nvGrpSpPr>
          <p:grpSpPr>
            <a:xfrm>
              <a:off x="665554" y="8159150"/>
              <a:ext cx="623064" cy="415266"/>
              <a:chOff x="0" y="0"/>
              <a:chExt cx="172607" cy="115041"/>
            </a:xfrm>
          </p:grpSpPr>
          <p:sp>
            <p:nvSpPr>
              <p:cNvPr id="126" name="Freeform 12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27" name="TextBox 12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28" name="Group 128"/>
            <p:cNvGrpSpPr/>
            <p:nvPr/>
          </p:nvGrpSpPr>
          <p:grpSpPr>
            <a:xfrm>
              <a:off x="902226" y="7824747"/>
              <a:ext cx="674463" cy="519302"/>
              <a:chOff x="0" y="0"/>
              <a:chExt cx="812800" cy="625814"/>
            </a:xfrm>
          </p:grpSpPr>
          <p:sp>
            <p:nvSpPr>
              <p:cNvPr id="129" name="Freeform 12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887BB0"/>
              </a:solidFill>
              <a:ln w="47625" cap="sq">
                <a:solidFill>
                  <a:srgbClr val="000000"/>
                </a:solidFill>
                <a:prstDash val="solid"/>
                <a:miter/>
              </a:ln>
            </p:spPr>
            <p:txBody>
              <a:bodyPr/>
              <a:lstStyle/>
              <a:p>
                <a:endParaRPr lang="es-MX"/>
              </a:p>
            </p:txBody>
          </p:sp>
          <p:sp>
            <p:nvSpPr>
              <p:cNvPr id="130" name="TextBox 13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31" name="AutoShape 131"/>
            <p:cNvSpPr/>
            <p:nvPr/>
          </p:nvSpPr>
          <p:spPr>
            <a:xfrm>
              <a:off x="665554" y="7664228"/>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32" name="Group 132"/>
            <p:cNvGrpSpPr/>
            <p:nvPr/>
          </p:nvGrpSpPr>
          <p:grpSpPr>
            <a:xfrm>
              <a:off x="0" y="5876740"/>
              <a:ext cx="1239458" cy="943377"/>
              <a:chOff x="0" y="0"/>
              <a:chExt cx="745226" cy="567207"/>
            </a:xfrm>
          </p:grpSpPr>
          <p:sp>
            <p:nvSpPr>
              <p:cNvPr id="133" name="Freeform 13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34" name="TextBox 13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35" name="Group 135"/>
            <p:cNvGrpSpPr/>
            <p:nvPr/>
          </p:nvGrpSpPr>
          <p:grpSpPr>
            <a:xfrm>
              <a:off x="665554" y="6423181"/>
              <a:ext cx="623064" cy="415266"/>
              <a:chOff x="0" y="0"/>
              <a:chExt cx="172607" cy="115041"/>
            </a:xfrm>
          </p:grpSpPr>
          <p:sp>
            <p:nvSpPr>
              <p:cNvPr id="136" name="Freeform 13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37" name="TextBox 13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38" name="Group 138"/>
            <p:cNvGrpSpPr/>
            <p:nvPr/>
          </p:nvGrpSpPr>
          <p:grpSpPr>
            <a:xfrm>
              <a:off x="902226" y="6088777"/>
              <a:ext cx="674463" cy="519302"/>
              <a:chOff x="0" y="0"/>
              <a:chExt cx="812800" cy="625814"/>
            </a:xfrm>
          </p:grpSpPr>
          <p:sp>
            <p:nvSpPr>
              <p:cNvPr id="139" name="Freeform 13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40" name="TextBox 14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41" name="AutoShape 141"/>
            <p:cNvSpPr/>
            <p:nvPr/>
          </p:nvSpPr>
          <p:spPr>
            <a:xfrm>
              <a:off x="665554" y="5928258"/>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42" name="Group 142"/>
            <p:cNvGrpSpPr/>
            <p:nvPr/>
          </p:nvGrpSpPr>
          <p:grpSpPr>
            <a:xfrm>
              <a:off x="0" y="4140771"/>
              <a:ext cx="1239458" cy="943377"/>
              <a:chOff x="0" y="0"/>
              <a:chExt cx="745226" cy="567207"/>
            </a:xfrm>
          </p:grpSpPr>
          <p:sp>
            <p:nvSpPr>
              <p:cNvPr id="143" name="Freeform 14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44" name="TextBox 14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45" name="Group 145"/>
            <p:cNvGrpSpPr/>
            <p:nvPr/>
          </p:nvGrpSpPr>
          <p:grpSpPr>
            <a:xfrm>
              <a:off x="665554" y="4687211"/>
              <a:ext cx="623064" cy="415266"/>
              <a:chOff x="0" y="0"/>
              <a:chExt cx="172607" cy="115041"/>
            </a:xfrm>
          </p:grpSpPr>
          <p:sp>
            <p:nvSpPr>
              <p:cNvPr id="146" name="Freeform 14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47" name="TextBox 14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48" name="Group 148"/>
            <p:cNvGrpSpPr/>
            <p:nvPr/>
          </p:nvGrpSpPr>
          <p:grpSpPr>
            <a:xfrm>
              <a:off x="902226" y="4352808"/>
              <a:ext cx="674463" cy="519302"/>
              <a:chOff x="0" y="0"/>
              <a:chExt cx="812800" cy="625814"/>
            </a:xfrm>
          </p:grpSpPr>
          <p:sp>
            <p:nvSpPr>
              <p:cNvPr id="149" name="Freeform 14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50" name="TextBox 15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51" name="AutoShape 151"/>
            <p:cNvSpPr/>
            <p:nvPr/>
          </p:nvSpPr>
          <p:spPr>
            <a:xfrm>
              <a:off x="665554" y="4192289"/>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52" name="Group 152"/>
            <p:cNvGrpSpPr/>
            <p:nvPr/>
          </p:nvGrpSpPr>
          <p:grpSpPr>
            <a:xfrm>
              <a:off x="0" y="2404801"/>
              <a:ext cx="1239458" cy="943377"/>
              <a:chOff x="0" y="0"/>
              <a:chExt cx="745226" cy="567207"/>
            </a:xfrm>
          </p:grpSpPr>
          <p:sp>
            <p:nvSpPr>
              <p:cNvPr id="153" name="Freeform 15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54" name="TextBox 15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55" name="Group 155"/>
            <p:cNvGrpSpPr/>
            <p:nvPr/>
          </p:nvGrpSpPr>
          <p:grpSpPr>
            <a:xfrm>
              <a:off x="665554" y="2951242"/>
              <a:ext cx="623064" cy="415266"/>
              <a:chOff x="0" y="0"/>
              <a:chExt cx="172607" cy="115041"/>
            </a:xfrm>
          </p:grpSpPr>
          <p:sp>
            <p:nvSpPr>
              <p:cNvPr id="156" name="Freeform 15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57" name="TextBox 15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58" name="Group 158"/>
            <p:cNvGrpSpPr/>
            <p:nvPr/>
          </p:nvGrpSpPr>
          <p:grpSpPr>
            <a:xfrm>
              <a:off x="902226" y="2616838"/>
              <a:ext cx="674463" cy="519302"/>
              <a:chOff x="0" y="0"/>
              <a:chExt cx="812800" cy="625814"/>
            </a:xfrm>
          </p:grpSpPr>
          <p:sp>
            <p:nvSpPr>
              <p:cNvPr id="159" name="Freeform 15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887BB0"/>
              </a:solidFill>
              <a:ln w="47625" cap="sq">
                <a:solidFill>
                  <a:srgbClr val="000000"/>
                </a:solidFill>
                <a:prstDash val="solid"/>
                <a:miter/>
              </a:ln>
            </p:spPr>
            <p:txBody>
              <a:bodyPr/>
              <a:lstStyle/>
              <a:p>
                <a:endParaRPr lang="es-MX"/>
              </a:p>
            </p:txBody>
          </p:sp>
          <p:sp>
            <p:nvSpPr>
              <p:cNvPr id="160" name="TextBox 16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61" name="AutoShape 161"/>
            <p:cNvSpPr/>
            <p:nvPr/>
          </p:nvSpPr>
          <p:spPr>
            <a:xfrm>
              <a:off x="665554" y="2456319"/>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62" name="Group 162"/>
            <p:cNvGrpSpPr/>
            <p:nvPr/>
          </p:nvGrpSpPr>
          <p:grpSpPr>
            <a:xfrm>
              <a:off x="0" y="668831"/>
              <a:ext cx="1239458" cy="943377"/>
              <a:chOff x="0" y="0"/>
              <a:chExt cx="745226" cy="567207"/>
            </a:xfrm>
          </p:grpSpPr>
          <p:sp>
            <p:nvSpPr>
              <p:cNvPr id="163" name="Freeform 16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64" name="TextBox 16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65" name="Group 165"/>
            <p:cNvGrpSpPr/>
            <p:nvPr/>
          </p:nvGrpSpPr>
          <p:grpSpPr>
            <a:xfrm>
              <a:off x="665554" y="1215272"/>
              <a:ext cx="623064" cy="415266"/>
              <a:chOff x="0" y="0"/>
              <a:chExt cx="172607" cy="115041"/>
            </a:xfrm>
          </p:grpSpPr>
          <p:sp>
            <p:nvSpPr>
              <p:cNvPr id="166" name="Freeform 16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67" name="TextBox 16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68" name="Group 168"/>
            <p:cNvGrpSpPr/>
            <p:nvPr/>
          </p:nvGrpSpPr>
          <p:grpSpPr>
            <a:xfrm>
              <a:off x="902226" y="880869"/>
              <a:ext cx="674463" cy="519302"/>
              <a:chOff x="0" y="0"/>
              <a:chExt cx="812800" cy="625814"/>
            </a:xfrm>
          </p:grpSpPr>
          <p:sp>
            <p:nvSpPr>
              <p:cNvPr id="169" name="Freeform 16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70" name="TextBox 17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71" name="AutoShape 171"/>
            <p:cNvSpPr/>
            <p:nvPr/>
          </p:nvSpPr>
          <p:spPr>
            <a:xfrm>
              <a:off x="665554" y="720350"/>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72" name="Group 172"/>
            <p:cNvGrpSpPr/>
            <p:nvPr/>
          </p:nvGrpSpPr>
          <p:grpSpPr>
            <a:xfrm>
              <a:off x="1864351" y="600845"/>
              <a:ext cx="19730497" cy="9650876"/>
              <a:chOff x="0" y="0"/>
              <a:chExt cx="3897382" cy="1906346"/>
            </a:xfrm>
          </p:grpSpPr>
          <p:sp>
            <p:nvSpPr>
              <p:cNvPr id="173" name="Freeform 173"/>
              <p:cNvSpPr/>
              <p:nvPr/>
            </p:nvSpPr>
            <p:spPr>
              <a:xfrm>
                <a:off x="0" y="0"/>
                <a:ext cx="3897382" cy="1906346"/>
              </a:xfrm>
              <a:custGeom>
                <a:avLst/>
                <a:gdLst/>
                <a:ahLst/>
                <a:cxnLst/>
                <a:rect l="l" t="t" r="r" b="b"/>
                <a:pathLst>
                  <a:path w="3897382" h="1906346">
                    <a:moveTo>
                      <a:pt x="19255" y="0"/>
                    </a:moveTo>
                    <a:lnTo>
                      <a:pt x="3878127" y="0"/>
                    </a:lnTo>
                    <a:cubicBezTo>
                      <a:pt x="3888761" y="0"/>
                      <a:pt x="3897382" y="8621"/>
                      <a:pt x="3897382" y="19255"/>
                    </a:cubicBezTo>
                    <a:lnTo>
                      <a:pt x="3897382" y="1887091"/>
                    </a:lnTo>
                    <a:cubicBezTo>
                      <a:pt x="3897382" y="1897725"/>
                      <a:pt x="3888761" y="1906346"/>
                      <a:pt x="3878127" y="1906346"/>
                    </a:cubicBezTo>
                    <a:lnTo>
                      <a:pt x="19255" y="1906346"/>
                    </a:lnTo>
                    <a:cubicBezTo>
                      <a:pt x="8621" y="1906346"/>
                      <a:pt x="0" y="1897725"/>
                      <a:pt x="0" y="1887091"/>
                    </a:cubicBezTo>
                    <a:lnTo>
                      <a:pt x="0" y="19255"/>
                    </a:lnTo>
                    <a:cubicBezTo>
                      <a:pt x="0" y="8621"/>
                      <a:pt x="8621" y="0"/>
                      <a:pt x="19255" y="0"/>
                    </a:cubicBezTo>
                    <a:close/>
                  </a:path>
                </a:pathLst>
              </a:custGeom>
              <a:solidFill>
                <a:srgbClr val="000000">
                  <a:alpha val="0"/>
                </a:srgbClr>
              </a:solidFill>
              <a:ln w="47625" cap="rnd">
                <a:solidFill>
                  <a:srgbClr val="000000"/>
                </a:solidFill>
                <a:prstDash val="lgDash"/>
                <a:round/>
              </a:ln>
            </p:spPr>
            <p:txBody>
              <a:bodyPr/>
              <a:lstStyle/>
              <a:p>
                <a:endParaRPr lang="es-MX"/>
              </a:p>
            </p:txBody>
          </p:sp>
          <p:sp>
            <p:nvSpPr>
              <p:cNvPr id="174" name="TextBox 174"/>
              <p:cNvSpPr txBox="1"/>
              <p:nvPr/>
            </p:nvSpPr>
            <p:spPr>
              <a:xfrm>
                <a:off x="0" y="-38100"/>
                <a:ext cx="3897382" cy="1944446"/>
              </a:xfrm>
              <a:prstGeom prst="rect">
                <a:avLst/>
              </a:prstGeom>
            </p:spPr>
            <p:txBody>
              <a:bodyPr lIns="70394" tIns="70394" rIns="70394" bIns="70394" rtlCol="0" anchor="ctr"/>
              <a:lstStyle/>
              <a:p>
                <a:pPr algn="ctr">
                  <a:lnSpc>
                    <a:spcPts val="2659"/>
                  </a:lnSpc>
                </a:pPr>
                <a:endParaRPr/>
              </a:p>
            </p:txBody>
          </p:sp>
        </p:grpSp>
      </p:grpSp>
      <p:sp>
        <p:nvSpPr>
          <p:cNvPr id="175" name="TextBox 175"/>
          <p:cNvSpPr txBox="1"/>
          <p:nvPr/>
        </p:nvSpPr>
        <p:spPr>
          <a:xfrm>
            <a:off x="3276255" y="3632210"/>
            <a:ext cx="12341135" cy="3251180"/>
          </a:xfrm>
          <a:prstGeom prst="rect">
            <a:avLst/>
          </a:prstGeom>
        </p:spPr>
        <p:txBody>
          <a:bodyPr lIns="0" tIns="0" rIns="0" bIns="0" rtlCol="0" anchor="t">
            <a:spAutoFit/>
          </a:bodyPr>
          <a:lstStyle/>
          <a:p>
            <a:pPr algn="ctr">
              <a:lnSpc>
                <a:spcPts val="12499"/>
              </a:lnSpc>
            </a:pPr>
            <a:r>
              <a:rPr lang="en-US" sz="12499" dirty="0">
                <a:solidFill>
                  <a:srgbClr val="887BB0"/>
                </a:solidFill>
                <a:latin typeface="Algerian" panose="04020705040A02060702" pitchFamily="82" charset="0"/>
                <a:ea typeface="Arturo"/>
                <a:cs typeface="Arturo"/>
                <a:sym typeface="Arturo"/>
              </a:rPr>
              <a:t>INDICE DE EFICIENCIA</a:t>
            </a:r>
          </a:p>
        </p:txBody>
      </p:sp>
      <p:grpSp>
        <p:nvGrpSpPr>
          <p:cNvPr id="176" name="Group 176"/>
          <p:cNvGrpSpPr/>
          <p:nvPr/>
        </p:nvGrpSpPr>
        <p:grpSpPr>
          <a:xfrm rot="540601">
            <a:off x="15394244" y="5340340"/>
            <a:ext cx="3086100" cy="3086100"/>
            <a:chOff x="0" y="0"/>
            <a:chExt cx="812800" cy="812800"/>
          </a:xfrm>
        </p:grpSpPr>
        <p:sp>
          <p:nvSpPr>
            <p:cNvPr id="177" name="Freeform 177"/>
            <p:cNvSpPr/>
            <p:nvPr/>
          </p:nvSpPr>
          <p:spPr>
            <a:xfrm>
              <a:off x="0" y="0"/>
              <a:ext cx="812800" cy="812800"/>
            </a:xfrm>
            <a:custGeom>
              <a:avLst/>
              <a:gdLst/>
              <a:ahLst/>
              <a:cxnLst/>
              <a:rect l="l" t="t" r="r" b="b"/>
              <a:pathLst>
                <a:path w="812800" h="812800">
                  <a:moveTo>
                    <a:pt x="406400" y="0"/>
                  </a:moveTo>
                  <a:lnTo>
                    <a:pt x="485289" y="111986"/>
                  </a:lnTo>
                  <a:lnTo>
                    <a:pt x="609600" y="54447"/>
                  </a:lnTo>
                  <a:lnTo>
                    <a:pt x="621927" y="190873"/>
                  </a:lnTo>
                  <a:lnTo>
                    <a:pt x="758353" y="203200"/>
                  </a:lnTo>
                  <a:lnTo>
                    <a:pt x="700814" y="327511"/>
                  </a:lnTo>
                  <a:lnTo>
                    <a:pt x="812800" y="406400"/>
                  </a:lnTo>
                  <a:lnTo>
                    <a:pt x="700814" y="485289"/>
                  </a:lnTo>
                  <a:lnTo>
                    <a:pt x="758353" y="609600"/>
                  </a:lnTo>
                  <a:lnTo>
                    <a:pt x="621927" y="621927"/>
                  </a:lnTo>
                  <a:lnTo>
                    <a:pt x="609600" y="758353"/>
                  </a:lnTo>
                  <a:lnTo>
                    <a:pt x="485289" y="700814"/>
                  </a:lnTo>
                  <a:lnTo>
                    <a:pt x="406400" y="812800"/>
                  </a:lnTo>
                  <a:lnTo>
                    <a:pt x="327511" y="700814"/>
                  </a:lnTo>
                  <a:lnTo>
                    <a:pt x="203200" y="758353"/>
                  </a:lnTo>
                  <a:lnTo>
                    <a:pt x="190873" y="621927"/>
                  </a:lnTo>
                  <a:lnTo>
                    <a:pt x="54447" y="609600"/>
                  </a:lnTo>
                  <a:lnTo>
                    <a:pt x="111986" y="485289"/>
                  </a:lnTo>
                  <a:lnTo>
                    <a:pt x="0" y="406400"/>
                  </a:lnTo>
                  <a:lnTo>
                    <a:pt x="111986" y="327511"/>
                  </a:lnTo>
                  <a:lnTo>
                    <a:pt x="54447" y="203200"/>
                  </a:lnTo>
                  <a:lnTo>
                    <a:pt x="190873" y="190873"/>
                  </a:lnTo>
                  <a:lnTo>
                    <a:pt x="203200" y="54447"/>
                  </a:lnTo>
                  <a:lnTo>
                    <a:pt x="327511" y="111986"/>
                  </a:lnTo>
                  <a:lnTo>
                    <a:pt x="406400" y="0"/>
                  </a:lnTo>
                  <a:close/>
                </a:path>
              </a:pathLst>
            </a:custGeom>
            <a:solidFill>
              <a:srgbClr val="A7E8CE"/>
            </a:solidFill>
            <a:ln w="38100" cap="sq">
              <a:solidFill>
                <a:srgbClr val="000000"/>
              </a:solidFill>
              <a:prstDash val="solid"/>
              <a:miter/>
            </a:ln>
          </p:spPr>
          <p:txBody>
            <a:bodyPr/>
            <a:lstStyle/>
            <a:p>
              <a:endParaRPr lang="es-MX"/>
            </a:p>
          </p:txBody>
        </p:sp>
        <p:sp>
          <p:nvSpPr>
            <p:cNvPr id="178" name="TextBox 178"/>
            <p:cNvSpPr txBox="1"/>
            <p:nvPr/>
          </p:nvSpPr>
          <p:spPr>
            <a:xfrm>
              <a:off x="127000" y="50800"/>
              <a:ext cx="558800" cy="635000"/>
            </a:xfrm>
            <a:prstGeom prst="rect">
              <a:avLst/>
            </a:prstGeom>
          </p:spPr>
          <p:txBody>
            <a:bodyPr lIns="50800" tIns="50800" rIns="50800" bIns="50800" rtlCol="0" anchor="ctr"/>
            <a:lstStyle/>
            <a:p>
              <a:pPr algn="ctr">
                <a:lnSpc>
                  <a:spcPts val="2659"/>
                </a:lnSpc>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Rectángulo 201">
            <a:extLst>
              <a:ext uri="{FF2B5EF4-FFF2-40B4-BE49-F238E27FC236}">
                <a16:creationId xmlns:a16="http://schemas.microsoft.com/office/drawing/2014/main" id="{C226716B-BAEF-4BA5-AAF2-747381ECEFB3}"/>
              </a:ext>
            </a:extLst>
          </p:cNvPr>
          <p:cNvSpPr/>
          <p:nvPr/>
        </p:nvSpPr>
        <p:spPr>
          <a:xfrm>
            <a:off x="381000" y="456703"/>
            <a:ext cx="17526000" cy="91509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nvGrpSpPr>
          <p:cNvPr id="175" name="Group 175"/>
          <p:cNvGrpSpPr/>
          <p:nvPr/>
        </p:nvGrpSpPr>
        <p:grpSpPr>
          <a:xfrm>
            <a:off x="24103" y="2473"/>
            <a:ext cx="704619" cy="1064439"/>
            <a:chOff x="0" y="0"/>
            <a:chExt cx="538043" cy="812800"/>
          </a:xfrm>
        </p:grpSpPr>
        <p:sp>
          <p:nvSpPr>
            <p:cNvPr id="176" name="Freeform 176"/>
            <p:cNvSpPr/>
            <p:nvPr/>
          </p:nvSpPr>
          <p:spPr>
            <a:xfrm>
              <a:off x="0" y="0"/>
              <a:ext cx="538043" cy="812800"/>
            </a:xfrm>
            <a:custGeom>
              <a:avLst/>
              <a:gdLst/>
              <a:ahLst/>
              <a:cxnLst/>
              <a:rect l="l" t="t" r="r" b="b"/>
              <a:pathLst>
                <a:path w="538043" h="812800">
                  <a:moveTo>
                    <a:pt x="269022" y="0"/>
                  </a:moveTo>
                  <a:lnTo>
                    <a:pt x="354623" y="277085"/>
                  </a:lnTo>
                  <a:lnTo>
                    <a:pt x="538043" y="406400"/>
                  </a:lnTo>
                  <a:lnTo>
                    <a:pt x="354623" y="535715"/>
                  </a:lnTo>
                  <a:lnTo>
                    <a:pt x="269022" y="812800"/>
                  </a:lnTo>
                  <a:lnTo>
                    <a:pt x="183420" y="535715"/>
                  </a:lnTo>
                  <a:lnTo>
                    <a:pt x="0" y="406400"/>
                  </a:lnTo>
                  <a:lnTo>
                    <a:pt x="183420" y="277085"/>
                  </a:lnTo>
                  <a:lnTo>
                    <a:pt x="269022" y="0"/>
                  </a:lnTo>
                  <a:close/>
                </a:path>
              </a:pathLst>
            </a:custGeom>
            <a:solidFill>
              <a:srgbClr val="F49EC1"/>
            </a:solidFill>
            <a:ln w="28575" cap="sq">
              <a:solidFill>
                <a:srgbClr val="000000"/>
              </a:solidFill>
              <a:prstDash val="solid"/>
              <a:miter/>
            </a:ln>
          </p:spPr>
          <p:txBody>
            <a:bodyPr/>
            <a:lstStyle/>
            <a:p>
              <a:endParaRPr lang="es-MX"/>
            </a:p>
          </p:txBody>
        </p:sp>
        <p:sp>
          <p:nvSpPr>
            <p:cNvPr id="177" name="TextBox 177"/>
            <p:cNvSpPr txBox="1"/>
            <p:nvPr/>
          </p:nvSpPr>
          <p:spPr>
            <a:xfrm>
              <a:off x="126104" y="114300"/>
              <a:ext cx="285835" cy="508000"/>
            </a:xfrm>
            <a:prstGeom prst="rect">
              <a:avLst/>
            </a:prstGeom>
          </p:spPr>
          <p:txBody>
            <a:bodyPr lIns="50800" tIns="50800" rIns="50800" bIns="50800" rtlCol="0" anchor="ctr"/>
            <a:lstStyle/>
            <a:p>
              <a:pPr algn="ctr">
                <a:lnSpc>
                  <a:spcPts val="2659"/>
                </a:lnSpc>
              </a:pPr>
              <a:endParaRPr/>
            </a:p>
          </p:txBody>
        </p:sp>
      </p:grpSp>
      <p:grpSp>
        <p:nvGrpSpPr>
          <p:cNvPr id="178" name="Group 178"/>
          <p:cNvGrpSpPr/>
          <p:nvPr/>
        </p:nvGrpSpPr>
        <p:grpSpPr>
          <a:xfrm>
            <a:off x="372154" y="35106"/>
            <a:ext cx="356567" cy="538651"/>
            <a:chOff x="0" y="0"/>
            <a:chExt cx="538043" cy="812800"/>
          </a:xfrm>
        </p:grpSpPr>
        <p:sp>
          <p:nvSpPr>
            <p:cNvPr id="179" name="Freeform 179"/>
            <p:cNvSpPr/>
            <p:nvPr/>
          </p:nvSpPr>
          <p:spPr>
            <a:xfrm>
              <a:off x="0" y="0"/>
              <a:ext cx="538043" cy="812800"/>
            </a:xfrm>
            <a:custGeom>
              <a:avLst/>
              <a:gdLst/>
              <a:ahLst/>
              <a:cxnLst/>
              <a:rect l="l" t="t" r="r" b="b"/>
              <a:pathLst>
                <a:path w="538043" h="812800">
                  <a:moveTo>
                    <a:pt x="269022" y="0"/>
                  </a:moveTo>
                  <a:lnTo>
                    <a:pt x="354623" y="277085"/>
                  </a:lnTo>
                  <a:lnTo>
                    <a:pt x="538043" y="406400"/>
                  </a:lnTo>
                  <a:lnTo>
                    <a:pt x="354623" y="535715"/>
                  </a:lnTo>
                  <a:lnTo>
                    <a:pt x="269022" y="812800"/>
                  </a:lnTo>
                  <a:lnTo>
                    <a:pt x="183420" y="535715"/>
                  </a:lnTo>
                  <a:lnTo>
                    <a:pt x="0" y="406400"/>
                  </a:lnTo>
                  <a:lnTo>
                    <a:pt x="183420" y="277085"/>
                  </a:lnTo>
                  <a:lnTo>
                    <a:pt x="269022" y="0"/>
                  </a:lnTo>
                  <a:close/>
                </a:path>
              </a:pathLst>
            </a:custGeom>
            <a:solidFill>
              <a:srgbClr val="FFF4BD"/>
            </a:solidFill>
            <a:ln w="28575" cap="sq">
              <a:solidFill>
                <a:srgbClr val="000000"/>
              </a:solidFill>
              <a:prstDash val="solid"/>
              <a:miter/>
            </a:ln>
          </p:spPr>
          <p:txBody>
            <a:bodyPr/>
            <a:lstStyle/>
            <a:p>
              <a:endParaRPr lang="es-MX"/>
            </a:p>
          </p:txBody>
        </p:sp>
        <p:sp>
          <p:nvSpPr>
            <p:cNvPr id="180" name="TextBox 180"/>
            <p:cNvSpPr txBox="1"/>
            <p:nvPr/>
          </p:nvSpPr>
          <p:spPr>
            <a:xfrm>
              <a:off x="126104" y="114300"/>
              <a:ext cx="285835" cy="508000"/>
            </a:xfrm>
            <a:prstGeom prst="rect">
              <a:avLst/>
            </a:prstGeom>
          </p:spPr>
          <p:txBody>
            <a:bodyPr lIns="50800" tIns="50800" rIns="50800" bIns="50800" rtlCol="0" anchor="ctr"/>
            <a:lstStyle/>
            <a:p>
              <a:pPr algn="ctr">
                <a:lnSpc>
                  <a:spcPts val="2659"/>
                </a:lnSpc>
              </a:pPr>
              <a:endParaRPr/>
            </a:p>
          </p:txBody>
        </p:sp>
      </p:grpSp>
      <p:sp>
        <p:nvSpPr>
          <p:cNvPr id="184" name="Freeform 184"/>
          <p:cNvSpPr/>
          <p:nvPr/>
        </p:nvSpPr>
        <p:spPr>
          <a:xfrm>
            <a:off x="16982288" y="8268992"/>
            <a:ext cx="1435432" cy="2295023"/>
          </a:xfrm>
          <a:custGeom>
            <a:avLst/>
            <a:gdLst/>
            <a:ahLst/>
            <a:cxnLst/>
            <a:rect l="l" t="t" r="r" b="b"/>
            <a:pathLst>
              <a:path w="1435432" h="2295023">
                <a:moveTo>
                  <a:pt x="0" y="0"/>
                </a:moveTo>
                <a:lnTo>
                  <a:pt x="1435433" y="0"/>
                </a:lnTo>
                <a:lnTo>
                  <a:pt x="1435433" y="2295022"/>
                </a:lnTo>
                <a:lnTo>
                  <a:pt x="0" y="229502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s-MX"/>
          </a:p>
        </p:txBody>
      </p:sp>
      <p:graphicFrame>
        <p:nvGraphicFramePr>
          <p:cNvPr id="216" name="Tabla 216">
            <a:extLst>
              <a:ext uri="{FF2B5EF4-FFF2-40B4-BE49-F238E27FC236}">
                <a16:creationId xmlns:a16="http://schemas.microsoft.com/office/drawing/2014/main" id="{8289CD8E-B3BC-4B58-8727-BA1521D191E8}"/>
              </a:ext>
            </a:extLst>
          </p:cNvPr>
          <p:cNvGraphicFramePr>
            <a:graphicFrameLocks noGrp="1"/>
          </p:cNvGraphicFramePr>
          <p:nvPr/>
        </p:nvGraphicFramePr>
        <p:xfrm>
          <a:off x="2845816" y="1384792"/>
          <a:ext cx="12596368" cy="7294763"/>
        </p:xfrm>
        <a:graphic>
          <a:graphicData uri="http://schemas.openxmlformats.org/drawingml/2006/table">
            <a:tbl>
              <a:tblPr firstRow="1" bandRow="1">
                <a:tableStyleId>{ED083AE6-46FA-4A59-8FB0-9F97EB10719F}</a:tableStyleId>
              </a:tblPr>
              <a:tblGrid>
                <a:gridCol w="2355088">
                  <a:extLst>
                    <a:ext uri="{9D8B030D-6E8A-4147-A177-3AD203B41FA5}">
                      <a16:colId xmlns:a16="http://schemas.microsoft.com/office/drawing/2014/main" val="1385094387"/>
                    </a:ext>
                  </a:extLst>
                </a:gridCol>
                <a:gridCol w="2560320">
                  <a:extLst>
                    <a:ext uri="{9D8B030D-6E8A-4147-A177-3AD203B41FA5}">
                      <a16:colId xmlns:a16="http://schemas.microsoft.com/office/drawing/2014/main" val="1674657405"/>
                    </a:ext>
                  </a:extLst>
                </a:gridCol>
                <a:gridCol w="2560320">
                  <a:extLst>
                    <a:ext uri="{9D8B030D-6E8A-4147-A177-3AD203B41FA5}">
                      <a16:colId xmlns:a16="http://schemas.microsoft.com/office/drawing/2014/main" val="330245040"/>
                    </a:ext>
                  </a:extLst>
                </a:gridCol>
                <a:gridCol w="2560320">
                  <a:extLst>
                    <a:ext uri="{9D8B030D-6E8A-4147-A177-3AD203B41FA5}">
                      <a16:colId xmlns:a16="http://schemas.microsoft.com/office/drawing/2014/main" val="2070244365"/>
                    </a:ext>
                  </a:extLst>
                </a:gridCol>
                <a:gridCol w="2560320">
                  <a:extLst>
                    <a:ext uri="{9D8B030D-6E8A-4147-A177-3AD203B41FA5}">
                      <a16:colId xmlns:a16="http://schemas.microsoft.com/office/drawing/2014/main" val="4128123876"/>
                    </a:ext>
                  </a:extLst>
                </a:gridCol>
              </a:tblGrid>
              <a:tr h="1042109">
                <a:tc>
                  <a:txBody>
                    <a:bodyPr/>
                    <a:lstStyle/>
                    <a:p>
                      <a:pPr algn="ctr"/>
                      <a:endParaRPr lang="es-ES" sz="2400" dirty="0">
                        <a:latin typeface="Arial" panose="020B0604020202020204" pitchFamily="34" charset="0"/>
                        <a:cs typeface="Arial" panose="020B0604020202020204" pitchFamily="34" charset="0"/>
                      </a:endParaRPr>
                    </a:p>
                    <a:p>
                      <a:pPr algn="ctr"/>
                      <a:r>
                        <a:rPr lang="es-ES" sz="2400" dirty="0">
                          <a:latin typeface="Arial" panose="020B0604020202020204" pitchFamily="34" charset="0"/>
                          <a:cs typeface="Arial" panose="020B0604020202020204" pitchFamily="34" charset="0"/>
                        </a:rPr>
                        <a:t>VARIABLES </a:t>
                      </a:r>
                      <a:endParaRPr lang="es-MX" sz="2400" dirty="0">
                        <a:latin typeface="Arial" panose="020B0604020202020204" pitchFamily="34" charset="0"/>
                        <a:cs typeface="Arial" panose="020B0604020202020204" pitchFamily="34" charset="0"/>
                      </a:endParaRPr>
                    </a:p>
                  </a:txBody>
                  <a:tcPr/>
                </a:tc>
                <a:tc>
                  <a:txBody>
                    <a:bodyPr/>
                    <a:lstStyle/>
                    <a:p>
                      <a:pPr algn="ctr"/>
                      <a:endParaRPr lang="es-ES" sz="2400" dirty="0">
                        <a:latin typeface="Arial" panose="020B0604020202020204" pitchFamily="34" charset="0"/>
                        <a:cs typeface="Arial" panose="020B0604020202020204" pitchFamily="34" charset="0"/>
                      </a:endParaRPr>
                    </a:p>
                    <a:p>
                      <a:pPr algn="ctr"/>
                      <a:r>
                        <a:rPr lang="es-ES" sz="2400" dirty="0">
                          <a:latin typeface="Arial" panose="020B0604020202020204" pitchFamily="34" charset="0"/>
                          <a:cs typeface="Arial" panose="020B0604020202020204" pitchFamily="34" charset="0"/>
                        </a:rPr>
                        <a:t>BUENO</a:t>
                      </a:r>
                      <a:endParaRPr lang="es-MX" sz="2400" dirty="0">
                        <a:latin typeface="Arial" panose="020B0604020202020204" pitchFamily="34" charset="0"/>
                        <a:cs typeface="Arial" panose="020B0604020202020204" pitchFamily="34" charset="0"/>
                      </a:endParaRPr>
                    </a:p>
                  </a:txBody>
                  <a:tcPr/>
                </a:tc>
                <a:tc>
                  <a:txBody>
                    <a:bodyPr/>
                    <a:lstStyle/>
                    <a:p>
                      <a:pPr algn="ctr"/>
                      <a:endParaRPr lang="es-ES" sz="2400" dirty="0">
                        <a:latin typeface="Arial" panose="020B0604020202020204" pitchFamily="34" charset="0"/>
                        <a:cs typeface="Arial" panose="020B0604020202020204" pitchFamily="34" charset="0"/>
                      </a:endParaRPr>
                    </a:p>
                    <a:p>
                      <a:pPr algn="ctr"/>
                      <a:r>
                        <a:rPr lang="es-ES" sz="2400" dirty="0">
                          <a:latin typeface="Arial" panose="020B0604020202020204" pitchFamily="34" charset="0"/>
                          <a:cs typeface="Arial" panose="020B0604020202020204" pitchFamily="34" charset="0"/>
                        </a:rPr>
                        <a:t>REGULAR </a:t>
                      </a:r>
                      <a:endParaRPr lang="es-MX" sz="2400" dirty="0">
                        <a:latin typeface="Arial" panose="020B0604020202020204" pitchFamily="34" charset="0"/>
                        <a:cs typeface="Arial" panose="020B0604020202020204" pitchFamily="34" charset="0"/>
                      </a:endParaRPr>
                    </a:p>
                  </a:txBody>
                  <a:tcPr/>
                </a:tc>
                <a:tc>
                  <a:txBody>
                    <a:bodyPr/>
                    <a:lstStyle/>
                    <a:p>
                      <a:pPr algn="ctr"/>
                      <a:endParaRPr lang="es-ES" sz="2400" dirty="0">
                        <a:latin typeface="Arial" panose="020B0604020202020204" pitchFamily="34" charset="0"/>
                        <a:cs typeface="Arial" panose="020B0604020202020204" pitchFamily="34" charset="0"/>
                      </a:endParaRPr>
                    </a:p>
                    <a:p>
                      <a:pPr algn="ctr"/>
                      <a:r>
                        <a:rPr lang="es-ES" sz="2400" dirty="0">
                          <a:latin typeface="Arial" panose="020B0604020202020204" pitchFamily="34" charset="0"/>
                          <a:cs typeface="Arial" panose="020B0604020202020204" pitchFamily="34" charset="0"/>
                        </a:rPr>
                        <a:t>MALO</a:t>
                      </a:r>
                      <a:endParaRPr lang="es-MX" sz="2400" dirty="0">
                        <a:latin typeface="Arial" panose="020B0604020202020204" pitchFamily="34" charset="0"/>
                        <a:cs typeface="Arial" panose="020B0604020202020204" pitchFamily="34" charset="0"/>
                      </a:endParaRPr>
                    </a:p>
                  </a:txBody>
                  <a:tcPr/>
                </a:tc>
                <a:tc>
                  <a:txBody>
                    <a:bodyPr/>
                    <a:lstStyle/>
                    <a:p>
                      <a:pPr algn="ctr"/>
                      <a:endParaRPr lang="es-ES" sz="2400" dirty="0">
                        <a:latin typeface="Arial" panose="020B0604020202020204" pitchFamily="34" charset="0"/>
                        <a:cs typeface="Arial" panose="020B0604020202020204" pitchFamily="34" charset="0"/>
                      </a:endParaRPr>
                    </a:p>
                    <a:p>
                      <a:pPr algn="ctr"/>
                      <a:r>
                        <a:rPr lang="es-ES" sz="2400" dirty="0">
                          <a:latin typeface="Arial" panose="020B0604020202020204" pitchFamily="34" charset="0"/>
                          <a:cs typeface="Arial" panose="020B0604020202020204" pitchFamily="34" charset="0"/>
                        </a:rPr>
                        <a:t>IF</a:t>
                      </a:r>
                      <a:endParaRPr lang="es-MX"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50122545"/>
                  </a:ext>
                </a:extLst>
              </a:tr>
              <a:tr h="1042109">
                <a:tc>
                  <a:txBody>
                    <a:bodyPr/>
                    <a:lstStyle/>
                    <a:p>
                      <a:pPr algn="ctr"/>
                      <a:r>
                        <a:rPr lang="es-ES" sz="2000" dirty="0">
                          <a:latin typeface="Arial" panose="020B0604020202020204" pitchFamily="34" charset="0"/>
                          <a:cs typeface="Arial" panose="020B0604020202020204" pitchFamily="34" charset="0"/>
                        </a:rPr>
                        <a:t>COMIDA</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14</a:t>
                      </a:r>
                      <a:endParaRPr lang="es-MX" sz="2400" dirty="0"/>
                    </a:p>
                  </a:txBody>
                  <a:tcPr/>
                </a:tc>
                <a:tc>
                  <a:txBody>
                    <a:bodyPr/>
                    <a:lstStyle/>
                    <a:p>
                      <a:pPr algn="ctr"/>
                      <a:r>
                        <a:rPr lang="es-ES" sz="2400" dirty="0"/>
                        <a:t>4</a:t>
                      </a:r>
                      <a:endParaRPr lang="es-MX" sz="2400" dirty="0"/>
                    </a:p>
                  </a:txBody>
                  <a:tcPr/>
                </a:tc>
                <a:tc>
                  <a:txBody>
                    <a:bodyPr/>
                    <a:lstStyle/>
                    <a:p>
                      <a:pPr algn="ctr"/>
                      <a:r>
                        <a:rPr lang="es-ES" sz="2400" dirty="0"/>
                        <a:t>3</a:t>
                      </a:r>
                      <a:endParaRPr lang="es-MX" sz="2400" dirty="0"/>
                    </a:p>
                  </a:txBody>
                  <a:tcPr/>
                </a:tc>
                <a:tc>
                  <a:txBody>
                    <a:bodyPr/>
                    <a:lstStyle/>
                    <a:p>
                      <a:pPr algn="ctr"/>
                      <a:r>
                        <a:rPr lang="es-ES" sz="2400" dirty="0"/>
                        <a:t>0.76</a:t>
                      </a:r>
                      <a:endParaRPr lang="es-MX" sz="2400" dirty="0"/>
                    </a:p>
                  </a:txBody>
                  <a:tcPr/>
                </a:tc>
                <a:extLst>
                  <a:ext uri="{0D108BD9-81ED-4DB2-BD59-A6C34878D82A}">
                    <a16:rowId xmlns:a16="http://schemas.microsoft.com/office/drawing/2014/main" val="2885891664"/>
                  </a:ext>
                </a:extLst>
              </a:tr>
              <a:tr h="1042109">
                <a:tc>
                  <a:txBody>
                    <a:bodyPr/>
                    <a:lstStyle/>
                    <a:p>
                      <a:pPr algn="ctr"/>
                      <a:r>
                        <a:rPr lang="es-ES" sz="2000" dirty="0">
                          <a:latin typeface="Arial" panose="020B0604020202020204" pitchFamily="34" charset="0"/>
                          <a:cs typeface="Arial" panose="020B0604020202020204" pitchFamily="34" charset="0"/>
                        </a:rPr>
                        <a:t>PRECIO</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9</a:t>
                      </a:r>
                      <a:endParaRPr lang="es-MX" sz="2400" dirty="0"/>
                    </a:p>
                  </a:txBody>
                  <a:tcPr/>
                </a:tc>
                <a:tc>
                  <a:txBody>
                    <a:bodyPr/>
                    <a:lstStyle/>
                    <a:p>
                      <a:pPr algn="ctr"/>
                      <a:r>
                        <a:rPr lang="es-ES" sz="2400" dirty="0"/>
                        <a:t>10</a:t>
                      </a:r>
                      <a:endParaRPr lang="es-MX" sz="2400" dirty="0"/>
                    </a:p>
                  </a:txBody>
                  <a:tcPr/>
                </a:tc>
                <a:tc>
                  <a:txBody>
                    <a:bodyPr/>
                    <a:lstStyle/>
                    <a:p>
                      <a:pPr algn="ctr"/>
                      <a:r>
                        <a:rPr lang="es-ES" sz="2400" dirty="0"/>
                        <a:t>2</a:t>
                      </a:r>
                      <a:endParaRPr lang="es-MX" sz="2400" dirty="0"/>
                    </a:p>
                  </a:txBody>
                  <a:tcPr/>
                </a:tc>
                <a:tc>
                  <a:txBody>
                    <a:bodyPr/>
                    <a:lstStyle/>
                    <a:p>
                      <a:pPr algn="ctr"/>
                      <a:r>
                        <a:rPr lang="es-ES" sz="2400" dirty="0"/>
                        <a:t>0.66</a:t>
                      </a:r>
                      <a:endParaRPr lang="es-MX" sz="2400" dirty="0"/>
                    </a:p>
                  </a:txBody>
                  <a:tcPr/>
                </a:tc>
                <a:extLst>
                  <a:ext uri="{0D108BD9-81ED-4DB2-BD59-A6C34878D82A}">
                    <a16:rowId xmlns:a16="http://schemas.microsoft.com/office/drawing/2014/main" val="1374348762"/>
                  </a:ext>
                </a:extLst>
              </a:tr>
              <a:tr h="1042109">
                <a:tc>
                  <a:txBody>
                    <a:bodyPr/>
                    <a:lstStyle/>
                    <a:p>
                      <a:pPr algn="ctr"/>
                      <a:r>
                        <a:rPr lang="es-ES" sz="2000" dirty="0">
                          <a:latin typeface="Arial" panose="020B0604020202020204" pitchFamily="34" charset="0"/>
                          <a:cs typeface="Arial" panose="020B0604020202020204" pitchFamily="34" charset="0"/>
                        </a:rPr>
                        <a:t>ANTECIÓN AL CLIENTE </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9</a:t>
                      </a:r>
                      <a:endParaRPr lang="es-MX" sz="2400" dirty="0"/>
                    </a:p>
                  </a:txBody>
                  <a:tcPr/>
                </a:tc>
                <a:tc>
                  <a:txBody>
                    <a:bodyPr/>
                    <a:lstStyle/>
                    <a:p>
                      <a:pPr algn="ctr"/>
                      <a:r>
                        <a:rPr lang="es-ES" sz="2400" dirty="0"/>
                        <a:t>7</a:t>
                      </a:r>
                      <a:endParaRPr lang="es-MX" sz="2400" dirty="0"/>
                    </a:p>
                  </a:txBody>
                  <a:tcPr/>
                </a:tc>
                <a:tc>
                  <a:txBody>
                    <a:bodyPr/>
                    <a:lstStyle/>
                    <a:p>
                      <a:pPr algn="ctr"/>
                      <a:r>
                        <a:rPr lang="es-ES" sz="2400" dirty="0"/>
                        <a:t>4</a:t>
                      </a:r>
                      <a:endParaRPr lang="es-MX" sz="2400" dirty="0"/>
                    </a:p>
                  </a:txBody>
                  <a:tcPr/>
                </a:tc>
                <a:tc>
                  <a:txBody>
                    <a:bodyPr/>
                    <a:lstStyle/>
                    <a:p>
                      <a:pPr algn="ctr"/>
                      <a:r>
                        <a:rPr lang="es-ES" sz="2400" dirty="0"/>
                        <a:t>0.59</a:t>
                      </a:r>
                      <a:endParaRPr lang="es-MX" sz="2400" dirty="0"/>
                    </a:p>
                  </a:txBody>
                  <a:tcPr/>
                </a:tc>
                <a:extLst>
                  <a:ext uri="{0D108BD9-81ED-4DB2-BD59-A6C34878D82A}">
                    <a16:rowId xmlns:a16="http://schemas.microsoft.com/office/drawing/2014/main" val="2935550728"/>
                  </a:ext>
                </a:extLst>
              </a:tr>
              <a:tr h="1042109">
                <a:tc>
                  <a:txBody>
                    <a:bodyPr/>
                    <a:lstStyle/>
                    <a:p>
                      <a:pPr algn="ctr"/>
                      <a:r>
                        <a:rPr lang="es-ES" sz="2000" dirty="0">
                          <a:latin typeface="Arial" panose="020B0604020202020204" pitchFamily="34" charset="0"/>
                          <a:cs typeface="Arial" panose="020B0604020202020204" pitchFamily="34" charset="0"/>
                        </a:rPr>
                        <a:t>TIEMPO</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7</a:t>
                      </a:r>
                      <a:endParaRPr lang="es-MX" sz="2400" dirty="0"/>
                    </a:p>
                  </a:txBody>
                  <a:tcPr/>
                </a:tc>
                <a:tc>
                  <a:txBody>
                    <a:bodyPr/>
                    <a:lstStyle/>
                    <a:p>
                      <a:pPr algn="ctr"/>
                      <a:r>
                        <a:rPr lang="es-ES" sz="2400" dirty="0"/>
                        <a:t>8</a:t>
                      </a:r>
                      <a:endParaRPr lang="es-MX" sz="2400" dirty="0"/>
                    </a:p>
                  </a:txBody>
                  <a:tcPr/>
                </a:tc>
                <a:tc>
                  <a:txBody>
                    <a:bodyPr/>
                    <a:lstStyle/>
                    <a:p>
                      <a:pPr algn="ctr"/>
                      <a:r>
                        <a:rPr lang="es-ES" sz="2400" dirty="0"/>
                        <a:t>6</a:t>
                      </a:r>
                      <a:endParaRPr lang="es-MX" sz="2400" dirty="0"/>
                    </a:p>
                  </a:txBody>
                  <a:tcPr/>
                </a:tc>
                <a:tc>
                  <a:txBody>
                    <a:bodyPr/>
                    <a:lstStyle/>
                    <a:p>
                      <a:pPr algn="ctr"/>
                      <a:r>
                        <a:rPr lang="es-ES" sz="2400" dirty="0"/>
                        <a:t>0.35</a:t>
                      </a:r>
                      <a:endParaRPr lang="es-MX" sz="2400" dirty="0"/>
                    </a:p>
                  </a:txBody>
                  <a:tcPr/>
                </a:tc>
                <a:extLst>
                  <a:ext uri="{0D108BD9-81ED-4DB2-BD59-A6C34878D82A}">
                    <a16:rowId xmlns:a16="http://schemas.microsoft.com/office/drawing/2014/main" val="3368202555"/>
                  </a:ext>
                </a:extLst>
              </a:tr>
              <a:tr h="1042109">
                <a:tc>
                  <a:txBody>
                    <a:bodyPr/>
                    <a:lstStyle/>
                    <a:p>
                      <a:pPr algn="ctr"/>
                      <a:r>
                        <a:rPr lang="es-ES" sz="2000" dirty="0">
                          <a:latin typeface="Arial" panose="020B0604020202020204" pitchFamily="34" charset="0"/>
                          <a:cs typeface="Arial" panose="020B0604020202020204" pitchFamily="34" charset="0"/>
                        </a:rPr>
                        <a:t>HIGIENE</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10</a:t>
                      </a:r>
                      <a:endParaRPr lang="es-MX" sz="2400" dirty="0"/>
                    </a:p>
                  </a:txBody>
                  <a:tcPr/>
                </a:tc>
                <a:tc>
                  <a:txBody>
                    <a:bodyPr/>
                    <a:lstStyle/>
                    <a:p>
                      <a:pPr algn="ctr"/>
                      <a:r>
                        <a:rPr lang="es-ES" sz="2400" dirty="0"/>
                        <a:t>5</a:t>
                      </a:r>
                      <a:endParaRPr lang="es-MX" sz="2400" dirty="0"/>
                    </a:p>
                  </a:txBody>
                  <a:tcPr/>
                </a:tc>
                <a:tc>
                  <a:txBody>
                    <a:bodyPr/>
                    <a:lstStyle/>
                    <a:p>
                      <a:pPr algn="ctr"/>
                      <a:r>
                        <a:rPr lang="es-ES" sz="2400" dirty="0"/>
                        <a:t>4</a:t>
                      </a:r>
                      <a:endParaRPr lang="es-MX" sz="2400" dirty="0"/>
                    </a:p>
                  </a:txBody>
                  <a:tcPr/>
                </a:tc>
                <a:tc>
                  <a:txBody>
                    <a:bodyPr/>
                    <a:lstStyle/>
                    <a:p>
                      <a:pPr algn="ctr"/>
                      <a:r>
                        <a:rPr lang="es-ES" sz="2400" dirty="0"/>
                        <a:t>0.35</a:t>
                      </a:r>
                      <a:endParaRPr lang="es-MX" sz="2400" dirty="0"/>
                    </a:p>
                  </a:txBody>
                  <a:tcPr/>
                </a:tc>
                <a:extLst>
                  <a:ext uri="{0D108BD9-81ED-4DB2-BD59-A6C34878D82A}">
                    <a16:rowId xmlns:a16="http://schemas.microsoft.com/office/drawing/2014/main" val="3715002637"/>
                  </a:ext>
                </a:extLst>
              </a:tr>
              <a:tr h="1042109">
                <a:tc>
                  <a:txBody>
                    <a:bodyPr/>
                    <a:lstStyle/>
                    <a:p>
                      <a:pPr algn="ctr"/>
                      <a:r>
                        <a:rPr lang="es-ES" sz="2000" dirty="0">
                          <a:latin typeface="Arial" panose="020B0604020202020204" pitchFamily="34" charset="0"/>
                          <a:cs typeface="Arial" panose="020B0604020202020204" pitchFamily="34" charset="0"/>
                        </a:rPr>
                        <a:t>AMBIENTE </a:t>
                      </a:r>
                      <a:endParaRPr lang="es-MX" sz="2000" dirty="0">
                        <a:latin typeface="Arial" panose="020B0604020202020204" pitchFamily="34" charset="0"/>
                        <a:cs typeface="Arial" panose="020B0604020202020204" pitchFamily="34" charset="0"/>
                      </a:endParaRPr>
                    </a:p>
                  </a:txBody>
                  <a:tcPr/>
                </a:tc>
                <a:tc>
                  <a:txBody>
                    <a:bodyPr/>
                    <a:lstStyle/>
                    <a:p>
                      <a:pPr algn="ctr"/>
                      <a:r>
                        <a:rPr lang="es-ES" sz="2400" dirty="0"/>
                        <a:t>9</a:t>
                      </a:r>
                      <a:endParaRPr lang="es-MX" sz="2400" dirty="0"/>
                    </a:p>
                  </a:txBody>
                  <a:tcPr/>
                </a:tc>
                <a:tc>
                  <a:txBody>
                    <a:bodyPr/>
                    <a:lstStyle/>
                    <a:p>
                      <a:pPr algn="ctr"/>
                      <a:r>
                        <a:rPr lang="es-ES" sz="2400" dirty="0"/>
                        <a:t>6</a:t>
                      </a:r>
                      <a:endParaRPr lang="es-MX" sz="2400" dirty="0"/>
                    </a:p>
                  </a:txBody>
                  <a:tcPr/>
                </a:tc>
                <a:tc>
                  <a:txBody>
                    <a:bodyPr/>
                    <a:lstStyle/>
                    <a:p>
                      <a:pPr algn="ctr"/>
                      <a:r>
                        <a:rPr lang="es-ES" sz="2400" dirty="0"/>
                        <a:t>6</a:t>
                      </a:r>
                      <a:endParaRPr lang="es-MX" sz="2400" dirty="0"/>
                    </a:p>
                  </a:txBody>
                  <a:tcPr/>
                </a:tc>
                <a:tc>
                  <a:txBody>
                    <a:bodyPr/>
                    <a:lstStyle/>
                    <a:p>
                      <a:pPr algn="ctr"/>
                      <a:r>
                        <a:rPr lang="es-ES" sz="2400" dirty="0"/>
                        <a:t>0.35</a:t>
                      </a:r>
                      <a:endParaRPr lang="es-MX" sz="2400" dirty="0"/>
                    </a:p>
                  </a:txBody>
                  <a:tcPr/>
                </a:tc>
                <a:extLst>
                  <a:ext uri="{0D108BD9-81ED-4DB2-BD59-A6C34878D82A}">
                    <a16:rowId xmlns:a16="http://schemas.microsoft.com/office/drawing/2014/main" val="2237249264"/>
                  </a:ext>
                </a:extLst>
              </a:tr>
            </a:tbl>
          </a:graphicData>
        </a:graphic>
      </p:graphicFrame>
    </p:spTree>
    <p:extLst>
      <p:ext uri="{BB962C8B-B14F-4D97-AF65-F5344CB8AC3E}">
        <p14:creationId xmlns:p14="http://schemas.microsoft.com/office/powerpoint/2010/main" val="439798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grpSp>
        <p:nvGrpSpPr>
          <p:cNvPr id="108" name="Group 108"/>
          <p:cNvGrpSpPr/>
          <p:nvPr/>
        </p:nvGrpSpPr>
        <p:grpSpPr>
          <a:xfrm>
            <a:off x="577394" y="1028700"/>
            <a:ext cx="16681906" cy="8229600"/>
            <a:chOff x="0" y="0"/>
            <a:chExt cx="22242541" cy="10972800"/>
          </a:xfrm>
        </p:grpSpPr>
        <p:grpSp>
          <p:nvGrpSpPr>
            <p:cNvPr id="109" name="Group 109"/>
            <p:cNvGrpSpPr/>
            <p:nvPr/>
          </p:nvGrpSpPr>
          <p:grpSpPr>
            <a:xfrm>
              <a:off x="601741" y="0"/>
              <a:ext cx="21640800" cy="10972800"/>
              <a:chOff x="0" y="0"/>
              <a:chExt cx="4274726" cy="2167467"/>
            </a:xfrm>
          </p:grpSpPr>
          <p:sp>
            <p:nvSpPr>
              <p:cNvPr id="110" name="Freeform 110"/>
              <p:cNvSpPr/>
              <p:nvPr/>
            </p:nvSpPr>
            <p:spPr>
              <a:xfrm>
                <a:off x="0" y="0"/>
                <a:ext cx="4274726" cy="2167467"/>
              </a:xfrm>
              <a:custGeom>
                <a:avLst/>
                <a:gdLst/>
                <a:ahLst/>
                <a:cxnLst/>
                <a:rect l="l" t="t" r="r" b="b"/>
                <a:pathLst>
                  <a:path w="4274726" h="2167467">
                    <a:moveTo>
                      <a:pt x="17555" y="0"/>
                    </a:moveTo>
                    <a:lnTo>
                      <a:pt x="4257170" y="0"/>
                    </a:lnTo>
                    <a:cubicBezTo>
                      <a:pt x="4266866" y="0"/>
                      <a:pt x="4274726" y="7860"/>
                      <a:pt x="4274726" y="17555"/>
                    </a:cubicBezTo>
                    <a:lnTo>
                      <a:pt x="4274726" y="2149911"/>
                    </a:lnTo>
                    <a:cubicBezTo>
                      <a:pt x="4274726" y="2159607"/>
                      <a:pt x="4266866" y="2167467"/>
                      <a:pt x="4257170" y="2167467"/>
                    </a:cubicBezTo>
                    <a:lnTo>
                      <a:pt x="17555" y="2167467"/>
                    </a:lnTo>
                    <a:cubicBezTo>
                      <a:pt x="12899" y="2167467"/>
                      <a:pt x="8434" y="2165617"/>
                      <a:pt x="5142" y="2162325"/>
                    </a:cubicBezTo>
                    <a:cubicBezTo>
                      <a:pt x="1850" y="2159033"/>
                      <a:pt x="0" y="2154567"/>
                      <a:pt x="0" y="2149911"/>
                    </a:cubicBezTo>
                    <a:lnTo>
                      <a:pt x="0" y="17555"/>
                    </a:lnTo>
                    <a:cubicBezTo>
                      <a:pt x="0" y="7860"/>
                      <a:pt x="7860" y="0"/>
                      <a:pt x="17555" y="0"/>
                    </a:cubicBezTo>
                    <a:close/>
                  </a:path>
                </a:pathLst>
              </a:custGeom>
              <a:solidFill>
                <a:srgbClr val="FFFFFF"/>
              </a:solidFill>
              <a:ln w="47625" cap="rnd">
                <a:solidFill>
                  <a:srgbClr val="000000"/>
                </a:solidFill>
                <a:prstDash val="solid"/>
                <a:round/>
              </a:ln>
            </p:spPr>
            <p:txBody>
              <a:bodyPr/>
              <a:lstStyle/>
              <a:p>
                <a:endParaRPr lang="es-MX"/>
              </a:p>
            </p:txBody>
          </p:sp>
          <p:sp>
            <p:nvSpPr>
              <p:cNvPr id="111" name="TextBox 111"/>
              <p:cNvSpPr txBox="1"/>
              <p:nvPr/>
            </p:nvSpPr>
            <p:spPr>
              <a:xfrm>
                <a:off x="0" y="-38100"/>
                <a:ext cx="4274726" cy="2205567"/>
              </a:xfrm>
              <a:prstGeom prst="rect">
                <a:avLst/>
              </a:prstGeom>
            </p:spPr>
            <p:txBody>
              <a:bodyPr lIns="70394" tIns="70394" rIns="70394" bIns="70394" rtlCol="0" anchor="ctr"/>
              <a:lstStyle/>
              <a:p>
                <a:pPr algn="ctr">
                  <a:lnSpc>
                    <a:spcPts val="2659"/>
                  </a:lnSpc>
                </a:pPr>
                <a:endParaRPr/>
              </a:p>
            </p:txBody>
          </p:sp>
        </p:grpSp>
        <p:grpSp>
          <p:nvGrpSpPr>
            <p:cNvPr id="112" name="Group 112"/>
            <p:cNvGrpSpPr/>
            <p:nvPr/>
          </p:nvGrpSpPr>
          <p:grpSpPr>
            <a:xfrm>
              <a:off x="0" y="9345625"/>
              <a:ext cx="1239458" cy="943377"/>
              <a:chOff x="0" y="0"/>
              <a:chExt cx="745226" cy="567207"/>
            </a:xfrm>
          </p:grpSpPr>
          <p:sp>
            <p:nvSpPr>
              <p:cNvPr id="113" name="Freeform 11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14" name="TextBox 11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15" name="Group 115"/>
            <p:cNvGrpSpPr/>
            <p:nvPr/>
          </p:nvGrpSpPr>
          <p:grpSpPr>
            <a:xfrm>
              <a:off x="665554" y="9892066"/>
              <a:ext cx="623064" cy="415266"/>
              <a:chOff x="0" y="0"/>
              <a:chExt cx="172607" cy="115041"/>
            </a:xfrm>
          </p:grpSpPr>
          <p:sp>
            <p:nvSpPr>
              <p:cNvPr id="116" name="Freeform 11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17" name="TextBox 11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18" name="Group 118"/>
            <p:cNvGrpSpPr/>
            <p:nvPr/>
          </p:nvGrpSpPr>
          <p:grpSpPr>
            <a:xfrm>
              <a:off x="902226" y="9557663"/>
              <a:ext cx="674463" cy="519302"/>
              <a:chOff x="0" y="0"/>
              <a:chExt cx="812800" cy="625814"/>
            </a:xfrm>
          </p:grpSpPr>
          <p:sp>
            <p:nvSpPr>
              <p:cNvPr id="119" name="Freeform 11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20" name="TextBox 12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21" name="AutoShape 121"/>
            <p:cNvSpPr/>
            <p:nvPr/>
          </p:nvSpPr>
          <p:spPr>
            <a:xfrm>
              <a:off x="665554" y="9397143"/>
              <a:ext cx="573904" cy="420170"/>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22" name="Group 122"/>
            <p:cNvGrpSpPr/>
            <p:nvPr/>
          </p:nvGrpSpPr>
          <p:grpSpPr>
            <a:xfrm>
              <a:off x="0" y="7612710"/>
              <a:ext cx="1239458" cy="943377"/>
              <a:chOff x="0" y="0"/>
              <a:chExt cx="745226" cy="567207"/>
            </a:xfrm>
          </p:grpSpPr>
          <p:sp>
            <p:nvSpPr>
              <p:cNvPr id="123" name="Freeform 12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24" name="TextBox 12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25" name="Group 125"/>
            <p:cNvGrpSpPr/>
            <p:nvPr/>
          </p:nvGrpSpPr>
          <p:grpSpPr>
            <a:xfrm>
              <a:off x="665554" y="8159150"/>
              <a:ext cx="623064" cy="415266"/>
              <a:chOff x="0" y="0"/>
              <a:chExt cx="172607" cy="115041"/>
            </a:xfrm>
          </p:grpSpPr>
          <p:sp>
            <p:nvSpPr>
              <p:cNvPr id="126" name="Freeform 12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27" name="TextBox 12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28" name="Group 128"/>
            <p:cNvGrpSpPr/>
            <p:nvPr/>
          </p:nvGrpSpPr>
          <p:grpSpPr>
            <a:xfrm>
              <a:off x="902226" y="7824747"/>
              <a:ext cx="674463" cy="519302"/>
              <a:chOff x="0" y="0"/>
              <a:chExt cx="812800" cy="625814"/>
            </a:xfrm>
          </p:grpSpPr>
          <p:sp>
            <p:nvSpPr>
              <p:cNvPr id="129" name="Freeform 12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887BB0"/>
              </a:solidFill>
              <a:ln w="47625" cap="sq">
                <a:solidFill>
                  <a:srgbClr val="000000"/>
                </a:solidFill>
                <a:prstDash val="solid"/>
                <a:miter/>
              </a:ln>
            </p:spPr>
            <p:txBody>
              <a:bodyPr/>
              <a:lstStyle/>
              <a:p>
                <a:endParaRPr lang="es-MX"/>
              </a:p>
            </p:txBody>
          </p:sp>
          <p:sp>
            <p:nvSpPr>
              <p:cNvPr id="130" name="TextBox 13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31" name="AutoShape 131"/>
            <p:cNvSpPr/>
            <p:nvPr/>
          </p:nvSpPr>
          <p:spPr>
            <a:xfrm>
              <a:off x="665554" y="7664228"/>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32" name="Group 132"/>
            <p:cNvGrpSpPr/>
            <p:nvPr/>
          </p:nvGrpSpPr>
          <p:grpSpPr>
            <a:xfrm>
              <a:off x="0" y="5876740"/>
              <a:ext cx="1239458" cy="943377"/>
              <a:chOff x="0" y="0"/>
              <a:chExt cx="745226" cy="567207"/>
            </a:xfrm>
          </p:grpSpPr>
          <p:sp>
            <p:nvSpPr>
              <p:cNvPr id="133" name="Freeform 13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34" name="TextBox 13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35" name="Group 135"/>
            <p:cNvGrpSpPr/>
            <p:nvPr/>
          </p:nvGrpSpPr>
          <p:grpSpPr>
            <a:xfrm>
              <a:off x="665554" y="6423181"/>
              <a:ext cx="623064" cy="415266"/>
              <a:chOff x="0" y="0"/>
              <a:chExt cx="172607" cy="115041"/>
            </a:xfrm>
          </p:grpSpPr>
          <p:sp>
            <p:nvSpPr>
              <p:cNvPr id="136" name="Freeform 13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37" name="TextBox 13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38" name="Group 138"/>
            <p:cNvGrpSpPr/>
            <p:nvPr/>
          </p:nvGrpSpPr>
          <p:grpSpPr>
            <a:xfrm>
              <a:off x="902226" y="6088777"/>
              <a:ext cx="674463" cy="519302"/>
              <a:chOff x="0" y="0"/>
              <a:chExt cx="812800" cy="625814"/>
            </a:xfrm>
          </p:grpSpPr>
          <p:sp>
            <p:nvSpPr>
              <p:cNvPr id="139" name="Freeform 13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40" name="TextBox 14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41" name="AutoShape 141"/>
            <p:cNvSpPr/>
            <p:nvPr/>
          </p:nvSpPr>
          <p:spPr>
            <a:xfrm>
              <a:off x="665554" y="5928258"/>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42" name="Group 142"/>
            <p:cNvGrpSpPr/>
            <p:nvPr/>
          </p:nvGrpSpPr>
          <p:grpSpPr>
            <a:xfrm>
              <a:off x="0" y="4140771"/>
              <a:ext cx="1239458" cy="943377"/>
              <a:chOff x="0" y="0"/>
              <a:chExt cx="745226" cy="567207"/>
            </a:xfrm>
          </p:grpSpPr>
          <p:sp>
            <p:nvSpPr>
              <p:cNvPr id="143" name="Freeform 14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44" name="TextBox 14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45" name="Group 145"/>
            <p:cNvGrpSpPr/>
            <p:nvPr/>
          </p:nvGrpSpPr>
          <p:grpSpPr>
            <a:xfrm>
              <a:off x="665554" y="4687211"/>
              <a:ext cx="623064" cy="415266"/>
              <a:chOff x="0" y="0"/>
              <a:chExt cx="172607" cy="115041"/>
            </a:xfrm>
          </p:grpSpPr>
          <p:sp>
            <p:nvSpPr>
              <p:cNvPr id="146" name="Freeform 14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47" name="TextBox 14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48" name="Group 148"/>
            <p:cNvGrpSpPr/>
            <p:nvPr/>
          </p:nvGrpSpPr>
          <p:grpSpPr>
            <a:xfrm>
              <a:off x="902226" y="4352808"/>
              <a:ext cx="674463" cy="519302"/>
              <a:chOff x="0" y="0"/>
              <a:chExt cx="812800" cy="625814"/>
            </a:xfrm>
          </p:grpSpPr>
          <p:sp>
            <p:nvSpPr>
              <p:cNvPr id="149" name="Freeform 14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50" name="TextBox 15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51" name="AutoShape 151"/>
            <p:cNvSpPr/>
            <p:nvPr/>
          </p:nvSpPr>
          <p:spPr>
            <a:xfrm>
              <a:off x="665554" y="4192289"/>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52" name="Group 152"/>
            <p:cNvGrpSpPr/>
            <p:nvPr/>
          </p:nvGrpSpPr>
          <p:grpSpPr>
            <a:xfrm>
              <a:off x="0" y="2404801"/>
              <a:ext cx="1239458" cy="943377"/>
              <a:chOff x="0" y="0"/>
              <a:chExt cx="745226" cy="567207"/>
            </a:xfrm>
          </p:grpSpPr>
          <p:sp>
            <p:nvSpPr>
              <p:cNvPr id="153" name="Freeform 15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54" name="TextBox 15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55" name="Group 155"/>
            <p:cNvGrpSpPr/>
            <p:nvPr/>
          </p:nvGrpSpPr>
          <p:grpSpPr>
            <a:xfrm>
              <a:off x="665554" y="2951242"/>
              <a:ext cx="623064" cy="415266"/>
              <a:chOff x="0" y="0"/>
              <a:chExt cx="172607" cy="115041"/>
            </a:xfrm>
          </p:grpSpPr>
          <p:sp>
            <p:nvSpPr>
              <p:cNvPr id="156" name="Freeform 15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57" name="TextBox 15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58" name="Group 158"/>
            <p:cNvGrpSpPr/>
            <p:nvPr/>
          </p:nvGrpSpPr>
          <p:grpSpPr>
            <a:xfrm>
              <a:off x="902226" y="2616838"/>
              <a:ext cx="674463" cy="519302"/>
              <a:chOff x="0" y="0"/>
              <a:chExt cx="812800" cy="625814"/>
            </a:xfrm>
          </p:grpSpPr>
          <p:sp>
            <p:nvSpPr>
              <p:cNvPr id="159" name="Freeform 15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887BB0"/>
              </a:solidFill>
              <a:ln w="47625" cap="sq">
                <a:solidFill>
                  <a:srgbClr val="000000"/>
                </a:solidFill>
                <a:prstDash val="solid"/>
                <a:miter/>
              </a:ln>
            </p:spPr>
            <p:txBody>
              <a:bodyPr/>
              <a:lstStyle/>
              <a:p>
                <a:endParaRPr lang="es-MX"/>
              </a:p>
            </p:txBody>
          </p:sp>
          <p:sp>
            <p:nvSpPr>
              <p:cNvPr id="160" name="TextBox 16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61" name="AutoShape 161"/>
            <p:cNvSpPr/>
            <p:nvPr/>
          </p:nvSpPr>
          <p:spPr>
            <a:xfrm>
              <a:off x="665554" y="2456319"/>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62" name="Group 162"/>
            <p:cNvGrpSpPr/>
            <p:nvPr/>
          </p:nvGrpSpPr>
          <p:grpSpPr>
            <a:xfrm>
              <a:off x="0" y="668831"/>
              <a:ext cx="1239458" cy="943377"/>
              <a:chOff x="0" y="0"/>
              <a:chExt cx="745226" cy="567207"/>
            </a:xfrm>
          </p:grpSpPr>
          <p:sp>
            <p:nvSpPr>
              <p:cNvPr id="163" name="Freeform 163"/>
              <p:cNvSpPr/>
              <p:nvPr/>
            </p:nvSpPr>
            <p:spPr>
              <a:xfrm>
                <a:off x="0" y="0"/>
                <a:ext cx="745226" cy="567207"/>
              </a:xfrm>
              <a:custGeom>
                <a:avLst/>
                <a:gdLst/>
                <a:ahLst/>
                <a:cxnLst/>
                <a:rect l="l" t="t" r="r" b="b"/>
                <a:pathLst>
                  <a:path w="745226" h="567207">
                    <a:moveTo>
                      <a:pt x="372613" y="0"/>
                    </a:moveTo>
                    <a:cubicBezTo>
                      <a:pt x="166825" y="0"/>
                      <a:pt x="0" y="126974"/>
                      <a:pt x="0" y="283604"/>
                    </a:cubicBezTo>
                    <a:cubicBezTo>
                      <a:pt x="0" y="440233"/>
                      <a:pt x="166825" y="567207"/>
                      <a:pt x="372613" y="567207"/>
                    </a:cubicBezTo>
                    <a:cubicBezTo>
                      <a:pt x="578402" y="567207"/>
                      <a:pt x="745226" y="440233"/>
                      <a:pt x="745226" y="283604"/>
                    </a:cubicBezTo>
                    <a:cubicBezTo>
                      <a:pt x="745226" y="126974"/>
                      <a:pt x="578402" y="0"/>
                      <a:pt x="372613" y="0"/>
                    </a:cubicBezTo>
                    <a:close/>
                  </a:path>
                </a:pathLst>
              </a:custGeom>
              <a:solidFill>
                <a:srgbClr val="000000">
                  <a:alpha val="0"/>
                </a:srgbClr>
              </a:solidFill>
              <a:ln w="95250" cap="sq">
                <a:solidFill>
                  <a:srgbClr val="000000"/>
                </a:solidFill>
                <a:prstDash val="solid"/>
                <a:miter/>
              </a:ln>
            </p:spPr>
            <p:txBody>
              <a:bodyPr/>
              <a:lstStyle/>
              <a:p>
                <a:endParaRPr lang="es-MX"/>
              </a:p>
            </p:txBody>
          </p:sp>
          <p:sp>
            <p:nvSpPr>
              <p:cNvPr id="164" name="TextBox 164"/>
              <p:cNvSpPr txBox="1"/>
              <p:nvPr/>
            </p:nvSpPr>
            <p:spPr>
              <a:xfrm>
                <a:off x="69865" y="15076"/>
                <a:ext cx="605496" cy="498956"/>
              </a:xfrm>
              <a:prstGeom prst="rect">
                <a:avLst/>
              </a:prstGeom>
            </p:spPr>
            <p:txBody>
              <a:bodyPr lIns="50800" tIns="50800" rIns="50800" bIns="50800" rtlCol="0" anchor="ctr"/>
              <a:lstStyle/>
              <a:p>
                <a:pPr algn="ctr">
                  <a:lnSpc>
                    <a:spcPts val="2659"/>
                  </a:lnSpc>
                </a:pPr>
                <a:endParaRPr/>
              </a:p>
            </p:txBody>
          </p:sp>
        </p:grpSp>
        <p:grpSp>
          <p:nvGrpSpPr>
            <p:cNvPr id="165" name="Group 165"/>
            <p:cNvGrpSpPr/>
            <p:nvPr/>
          </p:nvGrpSpPr>
          <p:grpSpPr>
            <a:xfrm>
              <a:off x="665554" y="1215272"/>
              <a:ext cx="623064" cy="415266"/>
              <a:chOff x="0" y="0"/>
              <a:chExt cx="172607" cy="115041"/>
            </a:xfrm>
          </p:grpSpPr>
          <p:sp>
            <p:nvSpPr>
              <p:cNvPr id="166" name="Freeform 166"/>
              <p:cNvSpPr/>
              <p:nvPr/>
            </p:nvSpPr>
            <p:spPr>
              <a:xfrm>
                <a:off x="0" y="0"/>
                <a:ext cx="172607" cy="115041"/>
              </a:xfrm>
              <a:custGeom>
                <a:avLst/>
                <a:gdLst/>
                <a:ahLst/>
                <a:cxnLst/>
                <a:rect l="l" t="t" r="r" b="b"/>
                <a:pathLst>
                  <a:path w="172607" h="115041">
                    <a:moveTo>
                      <a:pt x="0" y="0"/>
                    </a:moveTo>
                    <a:lnTo>
                      <a:pt x="172607" y="0"/>
                    </a:lnTo>
                    <a:lnTo>
                      <a:pt x="172607" y="115041"/>
                    </a:lnTo>
                    <a:lnTo>
                      <a:pt x="0" y="115041"/>
                    </a:lnTo>
                    <a:close/>
                  </a:path>
                </a:pathLst>
              </a:custGeom>
              <a:solidFill>
                <a:srgbClr val="FFFFFF"/>
              </a:solidFill>
            </p:spPr>
            <p:txBody>
              <a:bodyPr/>
              <a:lstStyle/>
              <a:p>
                <a:endParaRPr lang="es-MX"/>
              </a:p>
            </p:txBody>
          </p:sp>
          <p:sp>
            <p:nvSpPr>
              <p:cNvPr id="167" name="TextBox 167"/>
              <p:cNvSpPr txBox="1"/>
              <p:nvPr/>
            </p:nvSpPr>
            <p:spPr>
              <a:xfrm>
                <a:off x="0" y="-38100"/>
                <a:ext cx="172607" cy="153141"/>
              </a:xfrm>
              <a:prstGeom prst="rect">
                <a:avLst/>
              </a:prstGeom>
            </p:spPr>
            <p:txBody>
              <a:bodyPr lIns="50800" tIns="50800" rIns="50800" bIns="50800" rtlCol="0" anchor="ctr"/>
              <a:lstStyle/>
              <a:p>
                <a:pPr algn="ctr">
                  <a:lnSpc>
                    <a:spcPts val="2659"/>
                  </a:lnSpc>
                </a:pPr>
                <a:endParaRPr/>
              </a:p>
            </p:txBody>
          </p:sp>
        </p:grpSp>
        <p:grpSp>
          <p:nvGrpSpPr>
            <p:cNvPr id="168" name="Group 168"/>
            <p:cNvGrpSpPr/>
            <p:nvPr/>
          </p:nvGrpSpPr>
          <p:grpSpPr>
            <a:xfrm>
              <a:off x="902226" y="880869"/>
              <a:ext cx="674463" cy="519302"/>
              <a:chOff x="0" y="0"/>
              <a:chExt cx="812800" cy="625814"/>
            </a:xfrm>
          </p:grpSpPr>
          <p:sp>
            <p:nvSpPr>
              <p:cNvPr id="169" name="Freeform 169"/>
              <p:cNvSpPr/>
              <p:nvPr/>
            </p:nvSpPr>
            <p:spPr>
              <a:xfrm>
                <a:off x="0" y="0"/>
                <a:ext cx="812800" cy="625814"/>
              </a:xfrm>
              <a:custGeom>
                <a:avLst/>
                <a:gdLst/>
                <a:ahLst/>
                <a:cxnLst/>
                <a:rect l="l" t="t" r="r" b="b"/>
                <a:pathLst>
                  <a:path w="812800" h="625814">
                    <a:moveTo>
                      <a:pt x="406400" y="0"/>
                    </a:moveTo>
                    <a:cubicBezTo>
                      <a:pt x="181951" y="0"/>
                      <a:pt x="0" y="140093"/>
                      <a:pt x="0" y="312907"/>
                    </a:cubicBezTo>
                    <a:cubicBezTo>
                      <a:pt x="0" y="485721"/>
                      <a:pt x="181951" y="625814"/>
                      <a:pt x="406400" y="625814"/>
                    </a:cubicBezTo>
                    <a:cubicBezTo>
                      <a:pt x="630849" y="625814"/>
                      <a:pt x="812800" y="485721"/>
                      <a:pt x="812800" y="312907"/>
                    </a:cubicBezTo>
                    <a:cubicBezTo>
                      <a:pt x="812800" y="140093"/>
                      <a:pt x="630849" y="0"/>
                      <a:pt x="406400" y="0"/>
                    </a:cubicBezTo>
                    <a:close/>
                  </a:path>
                </a:pathLst>
              </a:custGeom>
              <a:solidFill>
                <a:srgbClr val="FFF4BD"/>
              </a:solidFill>
              <a:ln w="47625" cap="sq">
                <a:solidFill>
                  <a:srgbClr val="000000"/>
                </a:solidFill>
                <a:prstDash val="solid"/>
                <a:miter/>
              </a:ln>
            </p:spPr>
            <p:txBody>
              <a:bodyPr/>
              <a:lstStyle/>
              <a:p>
                <a:endParaRPr lang="es-MX"/>
              </a:p>
            </p:txBody>
          </p:sp>
          <p:sp>
            <p:nvSpPr>
              <p:cNvPr id="170" name="TextBox 170"/>
              <p:cNvSpPr txBox="1"/>
              <p:nvPr/>
            </p:nvSpPr>
            <p:spPr>
              <a:xfrm>
                <a:off x="76200" y="20570"/>
                <a:ext cx="660400" cy="546574"/>
              </a:xfrm>
              <a:prstGeom prst="rect">
                <a:avLst/>
              </a:prstGeom>
            </p:spPr>
            <p:txBody>
              <a:bodyPr lIns="50800" tIns="50800" rIns="50800" bIns="50800" rtlCol="0" anchor="ctr"/>
              <a:lstStyle/>
              <a:p>
                <a:pPr algn="ctr">
                  <a:lnSpc>
                    <a:spcPts val="2659"/>
                  </a:lnSpc>
                </a:pPr>
                <a:endParaRPr/>
              </a:p>
            </p:txBody>
          </p:sp>
        </p:grpSp>
        <p:sp>
          <p:nvSpPr>
            <p:cNvPr id="171" name="AutoShape 171"/>
            <p:cNvSpPr/>
            <p:nvPr/>
          </p:nvSpPr>
          <p:spPr>
            <a:xfrm>
              <a:off x="665554" y="720350"/>
              <a:ext cx="573904" cy="494922"/>
            </a:xfrm>
            <a:prstGeom prst="line">
              <a:avLst/>
            </a:prstGeom>
            <a:ln w="91649" cap="flat">
              <a:solidFill>
                <a:srgbClr val="000000"/>
              </a:solidFill>
              <a:prstDash val="solid"/>
              <a:headEnd type="none" w="sm" len="sm"/>
              <a:tailEnd type="none" w="sm" len="sm"/>
            </a:ln>
          </p:spPr>
          <p:txBody>
            <a:bodyPr/>
            <a:lstStyle/>
            <a:p>
              <a:endParaRPr lang="es-MX"/>
            </a:p>
          </p:txBody>
        </p:sp>
        <p:grpSp>
          <p:nvGrpSpPr>
            <p:cNvPr id="172" name="Group 172"/>
            <p:cNvGrpSpPr/>
            <p:nvPr/>
          </p:nvGrpSpPr>
          <p:grpSpPr>
            <a:xfrm>
              <a:off x="1864351" y="600845"/>
              <a:ext cx="19730497" cy="9650876"/>
              <a:chOff x="0" y="0"/>
              <a:chExt cx="3897382" cy="1906346"/>
            </a:xfrm>
          </p:grpSpPr>
          <p:sp>
            <p:nvSpPr>
              <p:cNvPr id="173" name="Freeform 173"/>
              <p:cNvSpPr/>
              <p:nvPr/>
            </p:nvSpPr>
            <p:spPr>
              <a:xfrm>
                <a:off x="0" y="0"/>
                <a:ext cx="3897382" cy="1906346"/>
              </a:xfrm>
              <a:custGeom>
                <a:avLst/>
                <a:gdLst/>
                <a:ahLst/>
                <a:cxnLst/>
                <a:rect l="l" t="t" r="r" b="b"/>
                <a:pathLst>
                  <a:path w="3897382" h="1906346">
                    <a:moveTo>
                      <a:pt x="19255" y="0"/>
                    </a:moveTo>
                    <a:lnTo>
                      <a:pt x="3878127" y="0"/>
                    </a:lnTo>
                    <a:cubicBezTo>
                      <a:pt x="3888761" y="0"/>
                      <a:pt x="3897382" y="8621"/>
                      <a:pt x="3897382" y="19255"/>
                    </a:cubicBezTo>
                    <a:lnTo>
                      <a:pt x="3897382" y="1887091"/>
                    </a:lnTo>
                    <a:cubicBezTo>
                      <a:pt x="3897382" y="1897725"/>
                      <a:pt x="3888761" y="1906346"/>
                      <a:pt x="3878127" y="1906346"/>
                    </a:cubicBezTo>
                    <a:lnTo>
                      <a:pt x="19255" y="1906346"/>
                    </a:lnTo>
                    <a:cubicBezTo>
                      <a:pt x="8621" y="1906346"/>
                      <a:pt x="0" y="1897725"/>
                      <a:pt x="0" y="1887091"/>
                    </a:cubicBezTo>
                    <a:lnTo>
                      <a:pt x="0" y="19255"/>
                    </a:lnTo>
                    <a:cubicBezTo>
                      <a:pt x="0" y="8621"/>
                      <a:pt x="8621" y="0"/>
                      <a:pt x="19255" y="0"/>
                    </a:cubicBezTo>
                    <a:close/>
                  </a:path>
                </a:pathLst>
              </a:custGeom>
              <a:solidFill>
                <a:srgbClr val="000000">
                  <a:alpha val="0"/>
                </a:srgbClr>
              </a:solidFill>
              <a:ln w="47625" cap="rnd">
                <a:solidFill>
                  <a:srgbClr val="000000"/>
                </a:solidFill>
                <a:prstDash val="lgDash"/>
                <a:round/>
              </a:ln>
            </p:spPr>
            <p:txBody>
              <a:bodyPr/>
              <a:lstStyle/>
              <a:p>
                <a:endParaRPr lang="es-MX"/>
              </a:p>
            </p:txBody>
          </p:sp>
          <p:sp>
            <p:nvSpPr>
              <p:cNvPr id="174" name="TextBox 174"/>
              <p:cNvSpPr txBox="1"/>
              <p:nvPr/>
            </p:nvSpPr>
            <p:spPr>
              <a:xfrm>
                <a:off x="0" y="-38100"/>
                <a:ext cx="3897382" cy="1944446"/>
              </a:xfrm>
              <a:prstGeom prst="rect">
                <a:avLst/>
              </a:prstGeom>
            </p:spPr>
            <p:txBody>
              <a:bodyPr lIns="70394" tIns="70394" rIns="70394" bIns="70394" rtlCol="0" anchor="ctr"/>
              <a:lstStyle/>
              <a:p>
                <a:pPr algn="ctr">
                  <a:lnSpc>
                    <a:spcPts val="2659"/>
                  </a:lnSpc>
                </a:pPr>
                <a:endParaRPr/>
              </a:p>
            </p:txBody>
          </p:sp>
        </p:grpSp>
      </p:grpSp>
      <p:sp>
        <p:nvSpPr>
          <p:cNvPr id="175" name="TextBox 175"/>
          <p:cNvSpPr txBox="1"/>
          <p:nvPr/>
        </p:nvSpPr>
        <p:spPr>
          <a:xfrm>
            <a:off x="3558380" y="4337537"/>
            <a:ext cx="12341135" cy="1603003"/>
          </a:xfrm>
          <a:prstGeom prst="rect">
            <a:avLst/>
          </a:prstGeom>
        </p:spPr>
        <p:txBody>
          <a:bodyPr lIns="0" tIns="0" rIns="0" bIns="0" rtlCol="0" anchor="t">
            <a:spAutoFit/>
          </a:bodyPr>
          <a:lstStyle/>
          <a:p>
            <a:pPr algn="ctr">
              <a:lnSpc>
                <a:spcPts val="12499"/>
              </a:lnSpc>
            </a:pPr>
            <a:r>
              <a:rPr lang="en-US" sz="12499" dirty="0">
                <a:solidFill>
                  <a:srgbClr val="887BB0"/>
                </a:solidFill>
                <a:latin typeface="Algerian" panose="04020705040A02060702" pitchFamily="82" charset="0"/>
                <a:ea typeface="Arturo"/>
                <a:cs typeface="Arturo"/>
                <a:sym typeface="Arturo"/>
              </a:rPr>
              <a:t>ESTRATEGIAS</a:t>
            </a:r>
          </a:p>
        </p:txBody>
      </p:sp>
      <p:grpSp>
        <p:nvGrpSpPr>
          <p:cNvPr id="176" name="Group 176"/>
          <p:cNvGrpSpPr/>
          <p:nvPr/>
        </p:nvGrpSpPr>
        <p:grpSpPr>
          <a:xfrm rot="540601">
            <a:off x="15394244" y="5340340"/>
            <a:ext cx="3086100" cy="3086100"/>
            <a:chOff x="0" y="0"/>
            <a:chExt cx="812800" cy="812800"/>
          </a:xfrm>
        </p:grpSpPr>
        <p:sp>
          <p:nvSpPr>
            <p:cNvPr id="177" name="Freeform 177"/>
            <p:cNvSpPr/>
            <p:nvPr/>
          </p:nvSpPr>
          <p:spPr>
            <a:xfrm>
              <a:off x="0" y="0"/>
              <a:ext cx="812800" cy="812800"/>
            </a:xfrm>
            <a:custGeom>
              <a:avLst/>
              <a:gdLst/>
              <a:ahLst/>
              <a:cxnLst/>
              <a:rect l="l" t="t" r="r" b="b"/>
              <a:pathLst>
                <a:path w="812800" h="812800">
                  <a:moveTo>
                    <a:pt x="406400" y="0"/>
                  </a:moveTo>
                  <a:lnTo>
                    <a:pt x="485289" y="111986"/>
                  </a:lnTo>
                  <a:lnTo>
                    <a:pt x="609600" y="54447"/>
                  </a:lnTo>
                  <a:lnTo>
                    <a:pt x="621927" y="190873"/>
                  </a:lnTo>
                  <a:lnTo>
                    <a:pt x="758353" y="203200"/>
                  </a:lnTo>
                  <a:lnTo>
                    <a:pt x="700814" y="327511"/>
                  </a:lnTo>
                  <a:lnTo>
                    <a:pt x="812800" y="406400"/>
                  </a:lnTo>
                  <a:lnTo>
                    <a:pt x="700814" y="485289"/>
                  </a:lnTo>
                  <a:lnTo>
                    <a:pt x="758353" y="609600"/>
                  </a:lnTo>
                  <a:lnTo>
                    <a:pt x="621927" y="621927"/>
                  </a:lnTo>
                  <a:lnTo>
                    <a:pt x="609600" y="758353"/>
                  </a:lnTo>
                  <a:lnTo>
                    <a:pt x="485289" y="700814"/>
                  </a:lnTo>
                  <a:lnTo>
                    <a:pt x="406400" y="812800"/>
                  </a:lnTo>
                  <a:lnTo>
                    <a:pt x="327511" y="700814"/>
                  </a:lnTo>
                  <a:lnTo>
                    <a:pt x="203200" y="758353"/>
                  </a:lnTo>
                  <a:lnTo>
                    <a:pt x="190873" y="621927"/>
                  </a:lnTo>
                  <a:lnTo>
                    <a:pt x="54447" y="609600"/>
                  </a:lnTo>
                  <a:lnTo>
                    <a:pt x="111986" y="485289"/>
                  </a:lnTo>
                  <a:lnTo>
                    <a:pt x="0" y="406400"/>
                  </a:lnTo>
                  <a:lnTo>
                    <a:pt x="111986" y="327511"/>
                  </a:lnTo>
                  <a:lnTo>
                    <a:pt x="54447" y="203200"/>
                  </a:lnTo>
                  <a:lnTo>
                    <a:pt x="190873" y="190873"/>
                  </a:lnTo>
                  <a:lnTo>
                    <a:pt x="203200" y="54447"/>
                  </a:lnTo>
                  <a:lnTo>
                    <a:pt x="327511" y="111986"/>
                  </a:lnTo>
                  <a:lnTo>
                    <a:pt x="406400" y="0"/>
                  </a:lnTo>
                  <a:close/>
                </a:path>
              </a:pathLst>
            </a:custGeom>
            <a:solidFill>
              <a:srgbClr val="A7E8CE"/>
            </a:solidFill>
            <a:ln w="38100" cap="sq">
              <a:solidFill>
                <a:srgbClr val="000000"/>
              </a:solidFill>
              <a:prstDash val="solid"/>
              <a:miter/>
            </a:ln>
          </p:spPr>
          <p:txBody>
            <a:bodyPr/>
            <a:lstStyle/>
            <a:p>
              <a:endParaRPr lang="es-MX"/>
            </a:p>
          </p:txBody>
        </p:sp>
        <p:sp>
          <p:nvSpPr>
            <p:cNvPr id="178" name="TextBox 178"/>
            <p:cNvSpPr txBox="1"/>
            <p:nvPr/>
          </p:nvSpPr>
          <p:spPr>
            <a:xfrm>
              <a:off x="127000" y="50800"/>
              <a:ext cx="558800" cy="635000"/>
            </a:xfrm>
            <a:prstGeom prst="rect">
              <a:avLst/>
            </a:prstGeom>
          </p:spPr>
          <p:txBody>
            <a:bodyPr lIns="50800" tIns="50800" rIns="50800" bIns="50800" rtlCol="0" anchor="ctr"/>
            <a:lstStyle/>
            <a:p>
              <a:pPr algn="ctr">
                <a:lnSpc>
                  <a:spcPts val="2659"/>
                </a:lnSpc>
              </a:pPr>
              <a:endParaRPr/>
            </a:p>
          </p:txBody>
        </p:sp>
      </p:grpSp>
    </p:spTree>
    <p:extLst>
      <p:ext uri="{BB962C8B-B14F-4D97-AF65-F5344CB8AC3E}">
        <p14:creationId xmlns:p14="http://schemas.microsoft.com/office/powerpoint/2010/main" val="2054113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4BD"/>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287179"/>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948480" y="1707514"/>
            <a:ext cx="16383000" cy="8472319"/>
          </a:xfrm>
          <a:prstGeom prst="rect">
            <a:avLst/>
          </a:prstGeom>
          <a:noFill/>
        </p:spPr>
        <p:txBody>
          <a:bodyPr wrap="square" rtlCol="0">
            <a:spAutoFit/>
          </a:bodyPr>
          <a:lstStyle/>
          <a:p>
            <a:pPr>
              <a:lnSpc>
                <a:spcPct val="150000"/>
              </a:lnSpc>
            </a:pPr>
            <a:r>
              <a:rPr lang="es-ES" sz="2400" dirty="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Objetivo Estratégico:</a:t>
            </a:r>
          </a:p>
          <a:p>
            <a:pPr>
              <a:lnSpc>
                <a:spcPct val="150000"/>
              </a:lnSpc>
            </a:pPr>
            <a:r>
              <a:rPr lang="es-ES" sz="2400" b="1" dirty="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Mejorar la calidad del menú y reducir el desperdicio de alimentos a través de una gestión eficiente de ingredientes y procesos de cocina.</a:t>
            </a:r>
          </a:p>
          <a:p>
            <a:pPr>
              <a:lnSpc>
                <a:spcPct val="150000"/>
              </a:lnSpc>
            </a:pPr>
            <a:r>
              <a:rPr lang="es-ES" sz="2400" b="1" dirty="0">
                <a:latin typeface="Arial" panose="020B0604020202020204" pitchFamily="34" charset="0"/>
                <a:cs typeface="Arial" panose="020B0604020202020204" pitchFamily="34" charset="0"/>
              </a:rPr>
              <a:t>Meta:</a:t>
            </a:r>
          </a:p>
          <a:p>
            <a:pPr>
              <a:lnSpc>
                <a:spcPct val="150000"/>
              </a:lnSpc>
            </a:pPr>
            <a:r>
              <a:rPr lang="es-ES" sz="2400" dirty="0">
                <a:latin typeface="Arial" panose="020B0604020202020204" pitchFamily="34" charset="0"/>
                <a:cs typeface="Arial" panose="020B0604020202020204" pitchFamily="34" charset="0"/>
              </a:rPr>
              <a:t> Aumentar la satisfacción del cliente en un 20% en los próximos 6 meses y reducir el desperdicio de alimentos en un 15% en el mismo período. </a:t>
            </a:r>
          </a:p>
          <a:p>
            <a:pPr>
              <a:lnSpc>
                <a:spcPct val="150000"/>
              </a:lnSpc>
            </a:pPr>
            <a:r>
              <a:rPr lang="es-ES" sz="2400" b="1" dirty="0">
                <a:latin typeface="Arial" panose="020B0604020202020204" pitchFamily="34" charset="0"/>
                <a:cs typeface="Arial" panose="020B0604020202020204" pitchFamily="34" charset="0"/>
              </a:rPr>
              <a:t>Estrategias:</a:t>
            </a:r>
          </a:p>
          <a:p>
            <a:pPr marL="342900" indent="-342900">
              <a:lnSpc>
                <a:spcPct val="150000"/>
              </a:lnSpc>
              <a:buFont typeface="Wingdings" panose="05000000000000000000" pitchFamily="2" charset="2"/>
              <a:buChar char="q"/>
            </a:pPr>
            <a:r>
              <a:rPr lang="es-ES" sz="2400" dirty="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Estrategia 1 (Eficiencia Buena): </a:t>
            </a:r>
            <a:r>
              <a:rPr lang="es-ES" sz="2400" dirty="0">
                <a:latin typeface="Arial" panose="020B0604020202020204" pitchFamily="34" charset="0"/>
                <a:cs typeface="Arial" panose="020B0604020202020204" pitchFamily="34" charset="0"/>
              </a:rPr>
              <a:t>Optimización del Menú . </a:t>
            </a:r>
          </a:p>
          <a:p>
            <a:pPr>
              <a:lnSpc>
                <a:spcPct val="150000"/>
              </a:lnSpc>
            </a:pPr>
            <a:r>
              <a:rPr lang="es-ES" sz="2400" b="1" dirty="0">
                <a:latin typeface="Arial" panose="020B0604020202020204" pitchFamily="34" charset="0"/>
                <a:cs typeface="Arial" panose="020B0604020202020204" pitchFamily="34" charset="0"/>
              </a:rPr>
              <a:t>Descripción:</a:t>
            </a:r>
          </a:p>
          <a:p>
            <a:pPr>
              <a:lnSpc>
                <a:spcPct val="150000"/>
              </a:lnSpc>
            </a:pPr>
            <a:r>
              <a:rPr lang="es-ES" sz="2400" dirty="0">
                <a:latin typeface="Arial" panose="020B0604020202020204" pitchFamily="34" charset="0"/>
                <a:cs typeface="Arial" panose="020B0604020202020204" pitchFamily="34" charset="0"/>
              </a:rPr>
              <a:t> Realiza una auditoría del menú para enfocarte en ingredientes de alta calidad y locales, eliminando platos que requieren ingredientes costosos o difíciles de conseguir. Ofrece opciones saludables y de temporada. </a:t>
            </a:r>
          </a:p>
          <a:p>
            <a:pPr>
              <a:lnSpc>
                <a:spcPct val="150000"/>
              </a:lnSpc>
            </a:pPr>
            <a:r>
              <a:rPr lang="es-ES" sz="2400" b="1" dirty="0">
                <a:latin typeface="Arial" panose="020B0604020202020204" pitchFamily="34" charset="0"/>
                <a:cs typeface="Arial" panose="020B0604020202020204" pitchFamily="34" charset="0"/>
              </a:rPr>
              <a:t>Presupuesto:</a:t>
            </a:r>
          </a:p>
          <a:p>
            <a:pPr>
              <a:lnSpc>
                <a:spcPct val="150000"/>
              </a:lnSpc>
            </a:pPr>
            <a:r>
              <a:rPr lang="es-ES" sz="2400" dirty="0">
                <a:latin typeface="Arial" panose="020B0604020202020204" pitchFamily="34" charset="0"/>
                <a:cs typeface="Arial" panose="020B0604020202020204" pitchFamily="34" charset="0"/>
              </a:rPr>
              <a:t> $3,000 para consultoría de menú, pruebas de recetas y marketing. </a:t>
            </a:r>
            <a:endParaRPr lang="es-MX" sz="2400" dirty="0">
              <a:latin typeface="Arial" panose="020B0604020202020204" pitchFamily="34" charset="0"/>
              <a:cs typeface="Arial" panose="020B0604020202020204" pitchFamily="34" charset="0"/>
            </a:endParaRPr>
          </a:p>
          <a:p>
            <a:pPr>
              <a:lnSpc>
                <a:spcPct val="150000"/>
              </a:lnSpc>
            </a:pPr>
            <a:endParaRPr lang="es-ES" sz="2400" b="1" dirty="0">
              <a:latin typeface="Arial" panose="020B0604020202020204" pitchFamily="34" charset="0"/>
              <a:cs typeface="Arial" panose="020B0604020202020204" pitchFamily="34" charset="0"/>
            </a:endParaRPr>
          </a:p>
          <a:p>
            <a:pPr>
              <a:lnSpc>
                <a:spcPct val="200000"/>
              </a:lnSpc>
            </a:pPr>
            <a:endParaRPr lang="es-ES" sz="2400" dirty="0">
              <a:latin typeface="Arial" panose="020B0604020202020204" pitchFamily="34" charset="0"/>
              <a:cs typeface="Arial" panose="020B0604020202020204" pitchFamily="34" charset="0"/>
            </a:endParaRP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26344" y="615386"/>
            <a:ext cx="9635311" cy="249905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COMIDA </a:t>
              </a:r>
              <a:endParaRPr lang="es-MX" sz="4400" dirty="0">
                <a:solidFill>
                  <a:schemeClr val="accent4"/>
                </a:solidFill>
                <a:latin typeface="Aharoni" panose="02010803020104030203" pitchFamily="2" charset="-79"/>
                <a:cs typeface="Aharoni" panose="02010803020104030203" pitchFamily="2" charset="-79"/>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49561" y="1458533"/>
            <a:ext cx="15925800" cy="6440994"/>
          </a:xfrm>
          <a:prstGeom prst="rect">
            <a:avLst/>
          </a:prstGeom>
          <a:noFill/>
        </p:spPr>
        <p:txBody>
          <a:bodyPr wrap="square" rtlCol="0">
            <a:spAutoFit/>
          </a:bodyPr>
          <a:lstStyle/>
          <a:p>
            <a:pPr>
              <a:lnSpc>
                <a:spcPct val="200000"/>
              </a:lnSpc>
            </a:pPr>
            <a:endParaRPr lang="es-ES" sz="2400" dirty="0">
              <a:latin typeface="Arial" panose="020B0604020202020204" pitchFamily="34" charset="0"/>
              <a:cs typeface="Arial" panose="020B0604020202020204" pitchFamily="34" charset="0"/>
            </a:endParaRPr>
          </a:p>
          <a:p>
            <a:pPr>
              <a:lnSpc>
                <a:spcPct val="150000"/>
              </a:lnSpc>
            </a:pPr>
            <a:endParaRPr lang="es-ES" sz="2400" b="1" dirty="0">
              <a:latin typeface="Arial" panose="020B0604020202020204" pitchFamily="34" charset="0"/>
              <a:cs typeface="Arial" panose="020B0604020202020204" pitchFamily="34" charset="0"/>
            </a:endParaRP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 2 (Eficiencia Regular): </a:t>
            </a:r>
            <a:r>
              <a:rPr lang="es-ES" sz="2400" dirty="0">
                <a:latin typeface="Arial" panose="020B0604020202020204" pitchFamily="34" charset="0"/>
                <a:cs typeface="Arial" panose="020B0604020202020204" pitchFamily="34" charset="0"/>
              </a:rPr>
              <a:t>Simplificación del Menú</a:t>
            </a: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Reduce la cantidad de platos en el menú y usa ingredientes versátiles. Esto disminuirá los costos y el desperdicio, pero podría limitar las opciones para los clientes.   </a:t>
            </a:r>
          </a:p>
          <a:p>
            <a:pPr>
              <a:lnSpc>
                <a:spcPct val="200000"/>
              </a:lnSpc>
            </a:pPr>
            <a:r>
              <a:rPr lang="es-ES" sz="2400" b="1" dirty="0">
                <a:latin typeface="Arial" panose="020B0604020202020204" pitchFamily="34" charset="0"/>
                <a:cs typeface="Arial" panose="020B0604020202020204" pitchFamily="34" charset="0"/>
              </a:rPr>
              <a:t>Presupuesto:</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$1,500 para ajustes en recetas y formación del personal. </a:t>
            </a:r>
          </a:p>
          <a:p>
            <a:pPr>
              <a:lnSpc>
                <a:spcPct val="200000"/>
              </a:lnSpc>
            </a:pPr>
            <a:r>
              <a:rPr lang="es-ES" sz="2400" b="1" dirty="0">
                <a:latin typeface="Arial" panose="020B0604020202020204" pitchFamily="34" charset="0"/>
                <a:cs typeface="Arial" panose="020B0604020202020204" pitchFamily="34" charset="0"/>
              </a:rPr>
              <a:t>Presupuesto Total para Comida: $4,500</a:t>
            </a:r>
            <a:endParaRPr lang="es-MX" sz="2400" b="1" dirty="0">
              <a:latin typeface="Arial" panose="020B0604020202020204" pitchFamily="34" charset="0"/>
              <a:cs typeface="Arial" panose="020B0604020202020204" pitchFamily="34" charset="0"/>
            </a:endParaRP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COMIDA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2158730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863008" y="1810011"/>
            <a:ext cx="16611599" cy="8102987"/>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Objetivo Estratégico: </a:t>
            </a:r>
          </a:p>
          <a:p>
            <a:pPr>
              <a:lnSpc>
                <a:spcPct val="200000"/>
              </a:lnSpc>
            </a:pPr>
            <a:r>
              <a:rPr lang="es-ES" sz="2400" dirty="0">
                <a:latin typeface="Arial" panose="020B0604020202020204" pitchFamily="34" charset="0"/>
                <a:cs typeface="Arial" panose="020B0604020202020204" pitchFamily="34" charset="0"/>
              </a:rPr>
              <a:t>Establecer una estructura de precios competitiva que maximice los márgenes de ganancia sin comprometer la percepción de valor por parte del cliente. </a:t>
            </a:r>
          </a:p>
          <a:p>
            <a:pPr>
              <a:lnSpc>
                <a:spcPct val="200000"/>
              </a:lnSpc>
            </a:pPr>
            <a:r>
              <a:rPr lang="es-ES" sz="2400" b="1" dirty="0">
                <a:latin typeface="Arial" panose="020B0604020202020204" pitchFamily="34" charset="0"/>
                <a:cs typeface="Arial" panose="020B0604020202020204" pitchFamily="34" charset="0"/>
              </a:rPr>
              <a:t>Meta:</a:t>
            </a:r>
          </a:p>
          <a:p>
            <a:pPr>
              <a:lnSpc>
                <a:spcPct val="200000"/>
              </a:lnSpc>
            </a:pPr>
            <a:r>
              <a:rPr lang="es-ES" sz="2400" dirty="0">
                <a:latin typeface="Arial" panose="020B0604020202020204" pitchFamily="34" charset="0"/>
                <a:cs typeface="Arial" panose="020B0604020202020204" pitchFamily="34" charset="0"/>
              </a:rPr>
              <a:t> Incrementar el margen de ganancia en un 10% durante los próximos 4 meses, manteniendo una percepción de valor positiva en el 90% de los clientes. </a:t>
            </a: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Estrategias:</a:t>
            </a:r>
            <a:r>
              <a:rPr lang="es-ES" sz="2400" dirty="0">
                <a:latin typeface="Arial" panose="020B0604020202020204" pitchFamily="34" charset="0"/>
                <a:cs typeface="Arial" panose="020B0604020202020204" pitchFamily="34" charset="0"/>
              </a:rPr>
              <a:t> Estrategia 1 (Eficiencia Buena): Precio Basado en Valor</a:t>
            </a:r>
          </a:p>
          <a:p>
            <a:pPr>
              <a:lnSpc>
                <a:spcPct val="200000"/>
              </a:lnSpc>
            </a:pPr>
            <a:r>
              <a:rPr lang="es-ES" sz="2400" b="1" dirty="0">
                <a:latin typeface="Arial" panose="020B0604020202020204" pitchFamily="34" charset="0"/>
                <a:cs typeface="Arial" panose="020B0604020202020204" pitchFamily="34" charset="0"/>
              </a:rPr>
              <a:t>Descripción:</a:t>
            </a:r>
          </a:p>
          <a:p>
            <a:pPr>
              <a:lnSpc>
                <a:spcPct val="200000"/>
              </a:lnSpc>
            </a:pPr>
            <a:r>
              <a:rPr lang="es-ES" sz="2400" dirty="0">
                <a:latin typeface="Arial" panose="020B0604020202020204" pitchFamily="34" charset="0"/>
                <a:cs typeface="Arial" panose="020B0604020202020204" pitchFamily="34" charset="0"/>
              </a:rPr>
              <a:t> Ajusta los precios según el valor percibido por el cliente, en lugar de basarte solo en los costos de ingredientes. Segmenta los precios para diferentes grupos de clientes, ofreciendo opciones premium y económicas.  </a:t>
            </a:r>
          </a:p>
          <a:p>
            <a:pPr>
              <a:lnSpc>
                <a:spcPct val="200000"/>
              </a:lnSpc>
            </a:pPr>
            <a:r>
              <a:rPr lang="es-ES" sz="2400" dirty="0">
                <a:latin typeface="Arial" panose="020B0604020202020204" pitchFamily="34" charset="0"/>
                <a:cs typeface="Arial" panose="020B0604020202020204" pitchFamily="34" charset="0"/>
              </a:rPr>
              <a:t>.</a:t>
            </a: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PRECIO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1095902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28779" y="1704322"/>
            <a:ext cx="15925800" cy="6625660"/>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Presupuesto: </a:t>
            </a:r>
          </a:p>
          <a:p>
            <a:pPr>
              <a:lnSpc>
                <a:spcPct val="200000"/>
              </a:lnSpc>
            </a:pPr>
            <a:r>
              <a:rPr lang="es-ES" sz="2400" dirty="0">
                <a:latin typeface="Arial" panose="020B0604020202020204" pitchFamily="34" charset="0"/>
                <a:cs typeface="Arial" panose="020B0604020202020204" pitchFamily="34" charset="0"/>
              </a:rPr>
              <a:t>$2,500 para investigación de mercado y ajuste de precios.</a:t>
            </a: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 2 (Eficiencia Regular): </a:t>
            </a:r>
            <a:r>
              <a:rPr lang="es-ES" sz="2400" dirty="0">
                <a:latin typeface="Arial" panose="020B0604020202020204" pitchFamily="34" charset="0"/>
                <a:cs typeface="Arial" panose="020B0604020202020204" pitchFamily="34" charset="0"/>
              </a:rPr>
              <a:t>Promociones Basadas en Volumen</a:t>
            </a: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Ofrece descuentos y promociones para aumentar el volumen de ventas, lo que permite reducir los precios sin afectar significativamente los márgenes.  </a:t>
            </a:r>
          </a:p>
          <a:p>
            <a:pPr>
              <a:lnSpc>
                <a:spcPct val="200000"/>
              </a:lnSpc>
            </a:pPr>
            <a:r>
              <a:rPr lang="es-ES" sz="2400" b="1" dirty="0">
                <a:latin typeface="Arial" panose="020B0604020202020204" pitchFamily="34" charset="0"/>
                <a:cs typeface="Arial" panose="020B0604020202020204" pitchFamily="34" charset="0"/>
              </a:rPr>
              <a:t>Presupuesto:</a:t>
            </a:r>
          </a:p>
          <a:p>
            <a:pPr>
              <a:lnSpc>
                <a:spcPct val="200000"/>
              </a:lnSpc>
            </a:pPr>
            <a:r>
              <a:rPr lang="es-ES" sz="2400" dirty="0">
                <a:latin typeface="Arial" panose="020B0604020202020204" pitchFamily="34" charset="0"/>
                <a:cs typeface="Arial" panose="020B0604020202020204" pitchFamily="34" charset="0"/>
              </a:rPr>
              <a:t> $1,500 para promociones y marketing. </a:t>
            </a:r>
          </a:p>
          <a:p>
            <a:pPr>
              <a:lnSpc>
                <a:spcPct val="200000"/>
              </a:lnSpc>
            </a:pPr>
            <a:r>
              <a:rPr lang="es-ES" sz="2400" b="1" dirty="0">
                <a:latin typeface="Arial" panose="020B0604020202020204" pitchFamily="34" charset="0"/>
                <a:cs typeface="Arial" panose="020B0604020202020204" pitchFamily="34" charset="0"/>
              </a:rPr>
              <a:t>Presupuesto Total para Precio: $4,000</a:t>
            </a: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PRECIO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3616025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grpSp>
          <p:nvGrpSpPr>
            <p:cNvPr id="3" name="Group 3"/>
            <p:cNvGrpSpPr/>
            <p:nvPr/>
          </p:nvGrpSpPr>
          <p:grpSpPr>
            <a:xfrm>
              <a:off x="0" y="0"/>
              <a:ext cx="3481897" cy="2743200"/>
              <a:chOff x="0" y="0"/>
              <a:chExt cx="687782" cy="541867"/>
            </a:xfrm>
          </p:grpSpPr>
          <p:sp>
            <p:nvSpPr>
              <p:cNvPr id="4" name="Freeform 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 name="TextBox 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 name="Group 6"/>
            <p:cNvGrpSpPr/>
            <p:nvPr/>
          </p:nvGrpSpPr>
          <p:grpSpPr>
            <a:xfrm>
              <a:off x="0" y="2743200"/>
              <a:ext cx="3481897" cy="2743200"/>
              <a:chOff x="0" y="0"/>
              <a:chExt cx="687782" cy="541867"/>
            </a:xfrm>
          </p:grpSpPr>
          <p:sp>
            <p:nvSpPr>
              <p:cNvPr id="7" name="Freeform 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 name="TextBox 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0" y="5486400"/>
              <a:ext cx="3481897" cy="2743200"/>
              <a:chOff x="0" y="0"/>
              <a:chExt cx="687782" cy="541867"/>
            </a:xfrm>
          </p:grpSpPr>
          <p:sp>
            <p:nvSpPr>
              <p:cNvPr id="10" name="Freeform 1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1" name="TextBox 1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12"/>
            <p:cNvGrpSpPr/>
            <p:nvPr/>
          </p:nvGrpSpPr>
          <p:grpSpPr>
            <a:xfrm>
              <a:off x="0" y="8229600"/>
              <a:ext cx="3481897" cy="2743200"/>
              <a:chOff x="0" y="0"/>
              <a:chExt cx="687782" cy="541867"/>
            </a:xfrm>
          </p:grpSpPr>
          <p:sp>
            <p:nvSpPr>
              <p:cNvPr id="13" name="Freeform 1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4" name="TextBox 1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3481897" y="0"/>
              <a:ext cx="3481897" cy="2743200"/>
              <a:chOff x="0" y="0"/>
              <a:chExt cx="687782" cy="541867"/>
            </a:xfrm>
          </p:grpSpPr>
          <p:sp>
            <p:nvSpPr>
              <p:cNvPr id="16" name="Freeform 1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7" name="TextBox 1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8" name="Group 18"/>
            <p:cNvGrpSpPr/>
            <p:nvPr/>
          </p:nvGrpSpPr>
          <p:grpSpPr>
            <a:xfrm>
              <a:off x="3481897" y="2743200"/>
              <a:ext cx="3481897" cy="2743200"/>
              <a:chOff x="0" y="0"/>
              <a:chExt cx="687782" cy="541867"/>
            </a:xfrm>
          </p:grpSpPr>
          <p:sp>
            <p:nvSpPr>
              <p:cNvPr id="19" name="Freeform 1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0" name="TextBox 2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21"/>
            <p:cNvGrpSpPr/>
            <p:nvPr/>
          </p:nvGrpSpPr>
          <p:grpSpPr>
            <a:xfrm>
              <a:off x="3481897" y="5486400"/>
              <a:ext cx="3481897" cy="2743200"/>
              <a:chOff x="0" y="0"/>
              <a:chExt cx="687782" cy="541867"/>
            </a:xfrm>
          </p:grpSpPr>
          <p:sp>
            <p:nvSpPr>
              <p:cNvPr id="22" name="Freeform 2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23" name="TextBox 2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4" name="Group 24"/>
            <p:cNvGrpSpPr/>
            <p:nvPr/>
          </p:nvGrpSpPr>
          <p:grpSpPr>
            <a:xfrm>
              <a:off x="3481897" y="8229600"/>
              <a:ext cx="3481897" cy="2743200"/>
              <a:chOff x="0" y="0"/>
              <a:chExt cx="687782" cy="541867"/>
            </a:xfrm>
          </p:grpSpPr>
          <p:sp>
            <p:nvSpPr>
              <p:cNvPr id="25" name="Freeform 2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6" name="TextBox 2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27" name="Group 27"/>
            <p:cNvGrpSpPr/>
            <p:nvPr/>
          </p:nvGrpSpPr>
          <p:grpSpPr>
            <a:xfrm>
              <a:off x="6963795" y="0"/>
              <a:ext cx="3481897" cy="2743200"/>
              <a:chOff x="0" y="0"/>
              <a:chExt cx="687782" cy="541867"/>
            </a:xfrm>
          </p:grpSpPr>
          <p:sp>
            <p:nvSpPr>
              <p:cNvPr id="28" name="Freeform 2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29" name="TextBox 2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0" name="Group 30"/>
            <p:cNvGrpSpPr/>
            <p:nvPr/>
          </p:nvGrpSpPr>
          <p:grpSpPr>
            <a:xfrm>
              <a:off x="6963795" y="2743200"/>
              <a:ext cx="3481897" cy="2743200"/>
              <a:chOff x="0" y="0"/>
              <a:chExt cx="687782" cy="541867"/>
            </a:xfrm>
          </p:grpSpPr>
          <p:sp>
            <p:nvSpPr>
              <p:cNvPr id="31" name="Freeform 3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2" name="TextBox 3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3" name="Group 33"/>
            <p:cNvGrpSpPr/>
            <p:nvPr/>
          </p:nvGrpSpPr>
          <p:grpSpPr>
            <a:xfrm>
              <a:off x="6963795" y="5486400"/>
              <a:ext cx="3481897" cy="2743200"/>
              <a:chOff x="0" y="0"/>
              <a:chExt cx="687782" cy="541867"/>
            </a:xfrm>
          </p:grpSpPr>
          <p:sp>
            <p:nvSpPr>
              <p:cNvPr id="34" name="Freeform 3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35" name="TextBox 3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6" name="Group 36"/>
            <p:cNvGrpSpPr/>
            <p:nvPr/>
          </p:nvGrpSpPr>
          <p:grpSpPr>
            <a:xfrm>
              <a:off x="6963795" y="8229600"/>
              <a:ext cx="3481897" cy="2743200"/>
              <a:chOff x="0" y="0"/>
              <a:chExt cx="687782" cy="541867"/>
            </a:xfrm>
          </p:grpSpPr>
          <p:sp>
            <p:nvSpPr>
              <p:cNvPr id="37" name="Freeform 3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38" name="TextBox 3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39" name="Group 39"/>
            <p:cNvGrpSpPr/>
            <p:nvPr/>
          </p:nvGrpSpPr>
          <p:grpSpPr>
            <a:xfrm>
              <a:off x="10445692" y="0"/>
              <a:ext cx="3481897" cy="2743200"/>
              <a:chOff x="0" y="0"/>
              <a:chExt cx="687782" cy="541867"/>
            </a:xfrm>
          </p:grpSpPr>
          <p:sp>
            <p:nvSpPr>
              <p:cNvPr id="40" name="Freeform 4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1" name="TextBox 4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2" name="Group 42"/>
            <p:cNvGrpSpPr/>
            <p:nvPr/>
          </p:nvGrpSpPr>
          <p:grpSpPr>
            <a:xfrm>
              <a:off x="10445692" y="2743200"/>
              <a:ext cx="3481897" cy="2743200"/>
              <a:chOff x="0" y="0"/>
              <a:chExt cx="687782" cy="541867"/>
            </a:xfrm>
          </p:grpSpPr>
          <p:sp>
            <p:nvSpPr>
              <p:cNvPr id="43" name="Freeform 4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44" name="TextBox 4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5" name="Group 45"/>
            <p:cNvGrpSpPr/>
            <p:nvPr/>
          </p:nvGrpSpPr>
          <p:grpSpPr>
            <a:xfrm>
              <a:off x="10445692" y="5486400"/>
              <a:ext cx="3481897" cy="2743200"/>
              <a:chOff x="0" y="0"/>
              <a:chExt cx="687782" cy="541867"/>
            </a:xfrm>
          </p:grpSpPr>
          <p:sp>
            <p:nvSpPr>
              <p:cNvPr id="46" name="Freeform 4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47" name="TextBox 4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48" name="Group 48"/>
            <p:cNvGrpSpPr/>
            <p:nvPr/>
          </p:nvGrpSpPr>
          <p:grpSpPr>
            <a:xfrm>
              <a:off x="10445692" y="8229600"/>
              <a:ext cx="3481897" cy="2743200"/>
              <a:chOff x="0" y="0"/>
              <a:chExt cx="687782" cy="541867"/>
            </a:xfrm>
          </p:grpSpPr>
          <p:sp>
            <p:nvSpPr>
              <p:cNvPr id="49" name="Freeform 4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0" name="TextBox 5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1" name="Group 51"/>
            <p:cNvGrpSpPr/>
            <p:nvPr/>
          </p:nvGrpSpPr>
          <p:grpSpPr>
            <a:xfrm>
              <a:off x="13927590" y="0"/>
              <a:ext cx="3481897" cy="2743200"/>
              <a:chOff x="0" y="0"/>
              <a:chExt cx="687782" cy="541867"/>
            </a:xfrm>
          </p:grpSpPr>
          <p:sp>
            <p:nvSpPr>
              <p:cNvPr id="52" name="Freeform 5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3" name="TextBox 5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4" name="Group 54"/>
            <p:cNvGrpSpPr/>
            <p:nvPr/>
          </p:nvGrpSpPr>
          <p:grpSpPr>
            <a:xfrm>
              <a:off x="13927590" y="2743200"/>
              <a:ext cx="3481897" cy="2743200"/>
              <a:chOff x="0" y="0"/>
              <a:chExt cx="687782" cy="541867"/>
            </a:xfrm>
          </p:grpSpPr>
          <p:sp>
            <p:nvSpPr>
              <p:cNvPr id="55" name="Freeform 5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56" name="TextBox 5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57" name="Group 57"/>
            <p:cNvGrpSpPr/>
            <p:nvPr/>
          </p:nvGrpSpPr>
          <p:grpSpPr>
            <a:xfrm>
              <a:off x="13927590" y="5486400"/>
              <a:ext cx="3481897" cy="2743200"/>
              <a:chOff x="0" y="0"/>
              <a:chExt cx="687782" cy="541867"/>
            </a:xfrm>
          </p:grpSpPr>
          <p:sp>
            <p:nvSpPr>
              <p:cNvPr id="58" name="Freeform 5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59" name="TextBox 5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0" name="Group 60"/>
            <p:cNvGrpSpPr/>
            <p:nvPr/>
          </p:nvGrpSpPr>
          <p:grpSpPr>
            <a:xfrm>
              <a:off x="13927590" y="8229600"/>
              <a:ext cx="3481897" cy="2743200"/>
              <a:chOff x="0" y="0"/>
              <a:chExt cx="687782" cy="541867"/>
            </a:xfrm>
          </p:grpSpPr>
          <p:sp>
            <p:nvSpPr>
              <p:cNvPr id="61" name="Freeform 6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2" name="TextBox 6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3" name="Group 63"/>
            <p:cNvGrpSpPr/>
            <p:nvPr/>
          </p:nvGrpSpPr>
          <p:grpSpPr>
            <a:xfrm>
              <a:off x="17409487" y="0"/>
              <a:ext cx="3481897" cy="2743200"/>
              <a:chOff x="0" y="0"/>
              <a:chExt cx="687782" cy="541867"/>
            </a:xfrm>
          </p:grpSpPr>
          <p:sp>
            <p:nvSpPr>
              <p:cNvPr id="64" name="Freeform 6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65" name="TextBox 6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6" name="Group 66"/>
            <p:cNvGrpSpPr/>
            <p:nvPr/>
          </p:nvGrpSpPr>
          <p:grpSpPr>
            <a:xfrm>
              <a:off x="17409487" y="2743200"/>
              <a:ext cx="3481897" cy="2743200"/>
              <a:chOff x="0" y="0"/>
              <a:chExt cx="687782" cy="541867"/>
            </a:xfrm>
          </p:grpSpPr>
          <p:sp>
            <p:nvSpPr>
              <p:cNvPr id="67" name="Freeform 6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68" name="TextBox 6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69" name="Group 69"/>
            <p:cNvGrpSpPr/>
            <p:nvPr/>
          </p:nvGrpSpPr>
          <p:grpSpPr>
            <a:xfrm>
              <a:off x="17409487" y="5486400"/>
              <a:ext cx="3481897" cy="2743200"/>
              <a:chOff x="0" y="0"/>
              <a:chExt cx="687782" cy="541867"/>
            </a:xfrm>
          </p:grpSpPr>
          <p:sp>
            <p:nvSpPr>
              <p:cNvPr id="70" name="Freeform 7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71" name="TextBox 7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2" name="Group 72"/>
            <p:cNvGrpSpPr/>
            <p:nvPr/>
          </p:nvGrpSpPr>
          <p:grpSpPr>
            <a:xfrm>
              <a:off x="17409487" y="8229600"/>
              <a:ext cx="3481897" cy="2743200"/>
              <a:chOff x="0" y="0"/>
              <a:chExt cx="687782" cy="541867"/>
            </a:xfrm>
          </p:grpSpPr>
          <p:sp>
            <p:nvSpPr>
              <p:cNvPr id="73" name="Freeform 7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4" name="TextBox 7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5" name="Group 75"/>
            <p:cNvGrpSpPr/>
            <p:nvPr/>
          </p:nvGrpSpPr>
          <p:grpSpPr>
            <a:xfrm>
              <a:off x="0" y="10972800"/>
              <a:ext cx="3481897" cy="2743200"/>
              <a:chOff x="0" y="0"/>
              <a:chExt cx="687782" cy="541867"/>
            </a:xfrm>
          </p:grpSpPr>
          <p:sp>
            <p:nvSpPr>
              <p:cNvPr id="76" name="Freeform 7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77" name="TextBox 7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78" name="Group 78"/>
            <p:cNvGrpSpPr/>
            <p:nvPr/>
          </p:nvGrpSpPr>
          <p:grpSpPr>
            <a:xfrm>
              <a:off x="3481897" y="10972800"/>
              <a:ext cx="3481897" cy="2743200"/>
              <a:chOff x="0" y="0"/>
              <a:chExt cx="687782" cy="541867"/>
            </a:xfrm>
          </p:grpSpPr>
          <p:sp>
            <p:nvSpPr>
              <p:cNvPr id="79" name="Freeform 79"/>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0" name="TextBox 80"/>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1" name="Group 81"/>
            <p:cNvGrpSpPr/>
            <p:nvPr/>
          </p:nvGrpSpPr>
          <p:grpSpPr>
            <a:xfrm>
              <a:off x="6963795" y="10972800"/>
              <a:ext cx="3481897" cy="2743200"/>
              <a:chOff x="0" y="0"/>
              <a:chExt cx="687782" cy="541867"/>
            </a:xfrm>
          </p:grpSpPr>
          <p:sp>
            <p:nvSpPr>
              <p:cNvPr id="82" name="Freeform 82"/>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3" name="TextBox 83"/>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4" name="Group 84"/>
            <p:cNvGrpSpPr/>
            <p:nvPr/>
          </p:nvGrpSpPr>
          <p:grpSpPr>
            <a:xfrm>
              <a:off x="10445692" y="10972800"/>
              <a:ext cx="3481897" cy="2743200"/>
              <a:chOff x="0" y="0"/>
              <a:chExt cx="687782" cy="541867"/>
            </a:xfrm>
          </p:grpSpPr>
          <p:sp>
            <p:nvSpPr>
              <p:cNvPr id="85" name="Freeform 85"/>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86" name="TextBox 86"/>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87" name="Group 87"/>
            <p:cNvGrpSpPr/>
            <p:nvPr/>
          </p:nvGrpSpPr>
          <p:grpSpPr>
            <a:xfrm>
              <a:off x="13927590" y="10972800"/>
              <a:ext cx="3481897" cy="2743200"/>
              <a:chOff x="0" y="0"/>
              <a:chExt cx="687782" cy="541867"/>
            </a:xfrm>
          </p:grpSpPr>
          <p:sp>
            <p:nvSpPr>
              <p:cNvPr id="88" name="Freeform 88"/>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89" name="TextBox 89"/>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0" name="Group 90"/>
            <p:cNvGrpSpPr/>
            <p:nvPr/>
          </p:nvGrpSpPr>
          <p:grpSpPr>
            <a:xfrm>
              <a:off x="17409487" y="10972800"/>
              <a:ext cx="3481897" cy="2743200"/>
              <a:chOff x="0" y="0"/>
              <a:chExt cx="687782" cy="541867"/>
            </a:xfrm>
          </p:grpSpPr>
          <p:sp>
            <p:nvSpPr>
              <p:cNvPr id="91" name="Freeform 91"/>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2" name="TextBox 92"/>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3" name="Group 93"/>
            <p:cNvGrpSpPr/>
            <p:nvPr/>
          </p:nvGrpSpPr>
          <p:grpSpPr>
            <a:xfrm>
              <a:off x="20902103" y="0"/>
              <a:ext cx="3481897" cy="2743200"/>
              <a:chOff x="0" y="0"/>
              <a:chExt cx="687782" cy="541867"/>
            </a:xfrm>
          </p:grpSpPr>
          <p:sp>
            <p:nvSpPr>
              <p:cNvPr id="94" name="Freeform 94"/>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95" name="TextBox 95"/>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6" name="Group 96"/>
            <p:cNvGrpSpPr/>
            <p:nvPr/>
          </p:nvGrpSpPr>
          <p:grpSpPr>
            <a:xfrm>
              <a:off x="20902103" y="2743200"/>
              <a:ext cx="3481897" cy="2743200"/>
              <a:chOff x="0" y="0"/>
              <a:chExt cx="687782" cy="541867"/>
            </a:xfrm>
          </p:grpSpPr>
          <p:sp>
            <p:nvSpPr>
              <p:cNvPr id="97" name="Freeform 97"/>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98" name="TextBox 98"/>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99" name="Group 99"/>
            <p:cNvGrpSpPr/>
            <p:nvPr/>
          </p:nvGrpSpPr>
          <p:grpSpPr>
            <a:xfrm>
              <a:off x="20902103" y="5486400"/>
              <a:ext cx="3481897" cy="2743200"/>
              <a:chOff x="0" y="0"/>
              <a:chExt cx="687782" cy="541867"/>
            </a:xfrm>
          </p:grpSpPr>
          <p:sp>
            <p:nvSpPr>
              <p:cNvPr id="100" name="Freeform 100"/>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1" name="TextBox 101"/>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2" name="Group 102"/>
            <p:cNvGrpSpPr/>
            <p:nvPr/>
          </p:nvGrpSpPr>
          <p:grpSpPr>
            <a:xfrm>
              <a:off x="20902103" y="8229600"/>
              <a:ext cx="3481897" cy="2743200"/>
              <a:chOff x="0" y="0"/>
              <a:chExt cx="687782" cy="541867"/>
            </a:xfrm>
          </p:grpSpPr>
          <p:sp>
            <p:nvSpPr>
              <p:cNvPr id="103" name="Freeform 103"/>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887BB0"/>
              </a:solidFill>
            </p:spPr>
            <p:txBody>
              <a:bodyPr/>
              <a:lstStyle/>
              <a:p>
                <a:endParaRPr lang="es-MX"/>
              </a:p>
            </p:txBody>
          </p:sp>
          <p:sp>
            <p:nvSpPr>
              <p:cNvPr id="104" name="TextBox 104"/>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nvGrpSpPr>
            <p:cNvPr id="105" name="Group 105"/>
            <p:cNvGrpSpPr/>
            <p:nvPr/>
          </p:nvGrpSpPr>
          <p:grpSpPr>
            <a:xfrm>
              <a:off x="20902103" y="10972800"/>
              <a:ext cx="3481897" cy="2743200"/>
              <a:chOff x="0" y="0"/>
              <a:chExt cx="687782" cy="541867"/>
            </a:xfrm>
          </p:grpSpPr>
          <p:sp>
            <p:nvSpPr>
              <p:cNvPr id="106" name="Freeform 106"/>
              <p:cNvSpPr/>
              <p:nvPr/>
            </p:nvSpPr>
            <p:spPr>
              <a:xfrm>
                <a:off x="0" y="0"/>
                <a:ext cx="687782" cy="541867"/>
              </a:xfrm>
              <a:custGeom>
                <a:avLst/>
                <a:gdLst/>
                <a:ahLst/>
                <a:cxnLst/>
                <a:rect l="l" t="t" r="r" b="b"/>
                <a:pathLst>
                  <a:path w="687782" h="541867">
                    <a:moveTo>
                      <a:pt x="0" y="0"/>
                    </a:moveTo>
                    <a:lnTo>
                      <a:pt x="687782" y="0"/>
                    </a:lnTo>
                    <a:lnTo>
                      <a:pt x="687782" y="541867"/>
                    </a:lnTo>
                    <a:lnTo>
                      <a:pt x="0" y="541867"/>
                    </a:lnTo>
                    <a:close/>
                  </a:path>
                </a:pathLst>
              </a:custGeom>
              <a:solidFill>
                <a:srgbClr val="FFF4BD"/>
              </a:solidFill>
            </p:spPr>
            <p:txBody>
              <a:bodyPr/>
              <a:lstStyle/>
              <a:p>
                <a:endParaRPr lang="es-MX"/>
              </a:p>
            </p:txBody>
          </p:sp>
          <p:sp>
            <p:nvSpPr>
              <p:cNvPr id="107" name="TextBox 107"/>
              <p:cNvSpPr txBox="1"/>
              <p:nvPr/>
            </p:nvSpPr>
            <p:spPr>
              <a:xfrm>
                <a:off x="0" y="-38100"/>
                <a:ext cx="687782" cy="579967"/>
              </a:xfrm>
              <a:prstGeom prst="rect">
                <a:avLst/>
              </a:prstGeom>
            </p:spPr>
            <p:txBody>
              <a:bodyPr lIns="50800" tIns="50800" rIns="50800" bIns="50800" rtlCol="0" anchor="ctr"/>
              <a:lstStyle/>
              <a:p>
                <a:pPr algn="ctr">
                  <a:lnSpc>
                    <a:spcPts val="2659"/>
                  </a:lnSpc>
                  <a:spcBef>
                    <a:spcPct val="0"/>
                  </a:spcBef>
                </a:pPr>
                <a:endParaRPr/>
              </a:p>
            </p:txBody>
          </p:sp>
        </p:grpSp>
      </p:grpSp>
      <p:sp>
        <p:nvSpPr>
          <p:cNvPr id="180" name="TextBox 180"/>
          <p:cNvSpPr txBox="1"/>
          <p:nvPr/>
        </p:nvSpPr>
        <p:spPr>
          <a:xfrm>
            <a:off x="2793907" y="5997767"/>
            <a:ext cx="12879107" cy="869962"/>
          </a:xfrm>
          <a:prstGeom prst="rect">
            <a:avLst/>
          </a:prstGeom>
        </p:spPr>
        <p:txBody>
          <a:bodyPr lIns="0" tIns="0" rIns="0" bIns="0" rtlCol="0" anchor="t">
            <a:spAutoFit/>
          </a:bodyPr>
          <a:lstStyle/>
          <a:p>
            <a:pPr algn="l">
              <a:lnSpc>
                <a:spcPts val="6500"/>
              </a:lnSpc>
            </a:pPr>
            <a:r>
              <a:rPr lang="en-US" sz="6500">
                <a:solidFill>
                  <a:srgbClr val="887BB0"/>
                </a:solidFill>
                <a:latin typeface="Arturo"/>
                <a:ea typeface="Arturo"/>
                <a:cs typeface="Arturo"/>
                <a:sym typeface="Arturo"/>
              </a:rPr>
              <a:t>Titulo del primer tema</a:t>
            </a:r>
          </a:p>
        </p:txBody>
      </p:sp>
      <p:sp>
        <p:nvSpPr>
          <p:cNvPr id="182" name="Rectángulo 181">
            <a:extLst>
              <a:ext uri="{FF2B5EF4-FFF2-40B4-BE49-F238E27FC236}">
                <a16:creationId xmlns:a16="http://schemas.microsoft.com/office/drawing/2014/main" id="{7642638D-84FE-4FFC-9F92-F68E07EF1493}"/>
              </a:ext>
            </a:extLst>
          </p:cNvPr>
          <p:cNvSpPr/>
          <p:nvPr/>
        </p:nvSpPr>
        <p:spPr>
          <a:xfrm>
            <a:off x="304800" y="304800"/>
            <a:ext cx="17678400" cy="9677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83" name="CuadroTexto 182">
            <a:extLst>
              <a:ext uri="{FF2B5EF4-FFF2-40B4-BE49-F238E27FC236}">
                <a16:creationId xmlns:a16="http://schemas.microsoft.com/office/drawing/2014/main" id="{F095DD8C-0DAF-4DC9-B594-D1F5157CEEB0}"/>
              </a:ext>
            </a:extLst>
          </p:cNvPr>
          <p:cNvSpPr txBox="1"/>
          <p:nvPr/>
        </p:nvSpPr>
        <p:spPr>
          <a:xfrm>
            <a:off x="1028779" y="1704322"/>
            <a:ext cx="15925800" cy="7364324"/>
          </a:xfrm>
          <a:prstGeom prst="rect">
            <a:avLst/>
          </a:prstGeom>
          <a:noFill/>
        </p:spPr>
        <p:txBody>
          <a:bodyPr wrap="square" rtlCol="0">
            <a:spAutoFit/>
          </a:bodyPr>
          <a:lstStyle/>
          <a:p>
            <a:pPr>
              <a:lnSpc>
                <a:spcPct val="200000"/>
              </a:lnSpc>
            </a:pPr>
            <a:r>
              <a:rPr lang="es-ES" sz="2400" b="1" dirty="0">
                <a:latin typeface="Arial" panose="020B0604020202020204" pitchFamily="34" charset="0"/>
                <a:cs typeface="Arial" panose="020B0604020202020204" pitchFamily="34" charset="0"/>
              </a:rPr>
              <a:t>Objetivo Estratégico:</a:t>
            </a:r>
          </a:p>
          <a:p>
            <a:pPr>
              <a:lnSpc>
                <a:spcPct val="200000"/>
              </a:lnSpc>
            </a:pPr>
            <a:r>
              <a:rPr lang="es-ES" sz="2400" b="1" dirty="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Reducir los tiempos de servicio y mejorar la eficiencia operativa a través de la implementación de tecnología y una mejor gestión del personal.</a:t>
            </a:r>
          </a:p>
          <a:p>
            <a:pPr>
              <a:lnSpc>
                <a:spcPct val="200000"/>
              </a:lnSpc>
            </a:pPr>
            <a:r>
              <a:rPr lang="es-ES" sz="2400" dirty="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Meta: </a:t>
            </a:r>
          </a:p>
          <a:p>
            <a:pPr>
              <a:lnSpc>
                <a:spcPct val="200000"/>
              </a:lnSpc>
            </a:pPr>
            <a:r>
              <a:rPr lang="es-ES" sz="2400" dirty="0">
                <a:latin typeface="Arial" panose="020B0604020202020204" pitchFamily="34" charset="0"/>
                <a:cs typeface="Arial" panose="020B0604020202020204" pitchFamily="34" charset="0"/>
              </a:rPr>
              <a:t>Disminuir el tiempo de espera del cliente en un 25% dentro de los próximos 3 meses y aumentar la eficiencia operativa en un 30%. </a:t>
            </a:r>
          </a:p>
          <a:p>
            <a:pPr marL="342900" indent="-342900">
              <a:lnSpc>
                <a:spcPct val="200000"/>
              </a:lnSpc>
              <a:buFont typeface="Wingdings" panose="05000000000000000000" pitchFamily="2" charset="2"/>
              <a:buChar char="q"/>
            </a:pPr>
            <a:r>
              <a:rPr lang="es-ES" sz="2400" b="1" dirty="0">
                <a:latin typeface="Arial" panose="020B0604020202020204" pitchFamily="34" charset="0"/>
                <a:cs typeface="Arial" panose="020B0604020202020204" pitchFamily="34" charset="0"/>
              </a:rPr>
              <a:t>Estrategias: </a:t>
            </a:r>
            <a:r>
              <a:rPr lang="es-ES" sz="2400" dirty="0">
                <a:latin typeface="Arial" panose="020B0604020202020204" pitchFamily="34" charset="0"/>
                <a:cs typeface="Arial" panose="020B0604020202020204" pitchFamily="34" charset="0"/>
              </a:rPr>
              <a:t>Estrategia 1 (Eficiencia Buena): Automatización de Procesos</a:t>
            </a:r>
          </a:p>
          <a:p>
            <a:pPr>
              <a:lnSpc>
                <a:spcPct val="200000"/>
              </a:lnSpc>
            </a:pPr>
            <a:r>
              <a:rPr lang="es-ES" sz="2400" b="1" dirty="0">
                <a:latin typeface="Arial" panose="020B0604020202020204" pitchFamily="34" charset="0"/>
                <a:cs typeface="Arial" panose="020B0604020202020204" pitchFamily="34" charset="0"/>
              </a:rPr>
              <a:t>Descripción:</a:t>
            </a:r>
            <a:r>
              <a:rPr lang="es-ES" sz="2400" dirty="0">
                <a:latin typeface="Arial" panose="020B0604020202020204" pitchFamily="34" charset="0"/>
                <a:cs typeface="Arial" panose="020B0604020202020204" pitchFamily="34" charset="0"/>
              </a:rPr>
              <a:t> </a:t>
            </a:r>
          </a:p>
          <a:p>
            <a:pPr>
              <a:lnSpc>
                <a:spcPct val="200000"/>
              </a:lnSpc>
            </a:pPr>
            <a:r>
              <a:rPr lang="es-ES" sz="2400" dirty="0">
                <a:latin typeface="Arial" panose="020B0604020202020204" pitchFamily="34" charset="0"/>
                <a:cs typeface="Arial" panose="020B0604020202020204" pitchFamily="34" charset="0"/>
              </a:rPr>
              <a:t>Implementa tecnología en la cocina y en la gestión de pedidos, como sistemas de pedidos digitales y cocinas inteligentes, para reducir tiempos y mejorar la precisión en las órdenes.  </a:t>
            </a:r>
          </a:p>
        </p:txBody>
      </p:sp>
      <p:grpSp>
        <p:nvGrpSpPr>
          <p:cNvPr id="184" name="Group 175">
            <a:extLst>
              <a:ext uri="{FF2B5EF4-FFF2-40B4-BE49-F238E27FC236}">
                <a16:creationId xmlns:a16="http://schemas.microsoft.com/office/drawing/2014/main" id="{06138211-8C57-44B2-8233-8B3167493B4D}"/>
              </a:ext>
            </a:extLst>
          </p:cNvPr>
          <p:cNvGrpSpPr/>
          <p:nvPr/>
        </p:nvGrpSpPr>
        <p:grpSpPr>
          <a:xfrm>
            <a:off x="4330334" y="598551"/>
            <a:ext cx="9635311" cy="3173349"/>
            <a:chOff x="0" y="-345724"/>
            <a:chExt cx="2537695" cy="835779"/>
          </a:xfrm>
        </p:grpSpPr>
        <p:sp>
          <p:nvSpPr>
            <p:cNvPr id="186" name="TextBox 177">
              <a:extLst>
                <a:ext uri="{FF2B5EF4-FFF2-40B4-BE49-F238E27FC236}">
                  <a16:creationId xmlns:a16="http://schemas.microsoft.com/office/drawing/2014/main" id="{297BF86F-1346-4A9E-A3BB-6D0D672BC6D8}"/>
                </a:ext>
              </a:extLst>
            </p:cNvPr>
            <p:cNvSpPr txBox="1"/>
            <p:nvPr/>
          </p:nvSpPr>
          <p:spPr>
            <a:xfrm>
              <a:off x="0" y="-38100"/>
              <a:ext cx="2537695" cy="528155"/>
            </a:xfrm>
            <a:prstGeom prst="rect">
              <a:avLst/>
            </a:prstGeom>
          </p:spPr>
          <p:txBody>
            <a:bodyPr lIns="50800" tIns="50800" rIns="50800" bIns="50800" rtlCol="0" anchor="ctr"/>
            <a:lstStyle/>
            <a:p>
              <a:pPr algn="ctr">
                <a:lnSpc>
                  <a:spcPts val="2659"/>
                </a:lnSpc>
              </a:pPr>
              <a:r>
                <a:rPr lang="en-US" sz="1899">
                  <a:solidFill>
                    <a:srgbClr val="FFFFFF"/>
                  </a:solidFill>
                  <a:latin typeface="Open Sans"/>
                  <a:ea typeface="Open Sans"/>
                  <a:cs typeface="Open Sans"/>
                  <a:sym typeface="Open Sans"/>
                </a:rPr>
                <a:t>..</a:t>
              </a:r>
            </a:p>
          </p:txBody>
        </p:sp>
        <p:sp>
          <p:nvSpPr>
            <p:cNvPr id="185" name="Freeform 176">
              <a:extLst>
                <a:ext uri="{FF2B5EF4-FFF2-40B4-BE49-F238E27FC236}">
                  <a16:creationId xmlns:a16="http://schemas.microsoft.com/office/drawing/2014/main" id="{BD5280A3-6B1D-4065-AF9D-5B6CF086A899}"/>
                </a:ext>
              </a:extLst>
            </p:cNvPr>
            <p:cNvSpPr/>
            <p:nvPr/>
          </p:nvSpPr>
          <p:spPr>
            <a:xfrm>
              <a:off x="645654" y="-345724"/>
              <a:ext cx="1257353" cy="241701"/>
            </a:xfrm>
            <a:custGeom>
              <a:avLst/>
              <a:gdLst/>
              <a:ahLst/>
              <a:cxnLst/>
              <a:rect l="l" t="t" r="r" b="b"/>
              <a:pathLst>
                <a:path w="2537695" h="490055">
                  <a:moveTo>
                    <a:pt x="40978" y="0"/>
                  </a:moveTo>
                  <a:lnTo>
                    <a:pt x="2496717" y="0"/>
                  </a:lnTo>
                  <a:cubicBezTo>
                    <a:pt x="2519349" y="0"/>
                    <a:pt x="2537695" y="18347"/>
                    <a:pt x="2537695" y="40978"/>
                  </a:cubicBezTo>
                  <a:lnTo>
                    <a:pt x="2537695" y="449077"/>
                  </a:lnTo>
                  <a:cubicBezTo>
                    <a:pt x="2537695" y="471709"/>
                    <a:pt x="2519349" y="490055"/>
                    <a:pt x="2496717" y="490055"/>
                  </a:cubicBezTo>
                  <a:lnTo>
                    <a:pt x="40978" y="490055"/>
                  </a:lnTo>
                  <a:cubicBezTo>
                    <a:pt x="18347" y="490055"/>
                    <a:pt x="0" y="471709"/>
                    <a:pt x="0" y="449077"/>
                  </a:cubicBezTo>
                  <a:lnTo>
                    <a:pt x="0" y="40978"/>
                  </a:lnTo>
                  <a:cubicBezTo>
                    <a:pt x="0" y="18347"/>
                    <a:pt x="18347" y="0"/>
                    <a:pt x="40978" y="0"/>
                  </a:cubicBezTo>
                  <a:close/>
                </a:path>
              </a:pathLst>
            </a:custGeom>
            <a:solidFill>
              <a:srgbClr val="FFF4BD"/>
            </a:solidFill>
            <a:ln w="38100" cap="rnd">
              <a:solidFill>
                <a:srgbClr val="000000"/>
              </a:solidFill>
              <a:prstDash val="solid"/>
              <a:round/>
            </a:ln>
          </p:spPr>
          <p:txBody>
            <a:bodyPr/>
            <a:lstStyle/>
            <a:p>
              <a:r>
                <a:rPr lang="es-ES" sz="4400" dirty="0">
                  <a:solidFill>
                    <a:schemeClr val="accent4"/>
                  </a:solidFill>
                  <a:latin typeface="Aharoni" panose="02010803020104030203" pitchFamily="2" charset="-79"/>
                  <a:cs typeface="Aharoni" panose="02010803020104030203" pitchFamily="2" charset="-79"/>
                </a:rPr>
                <a:t>          TIEMPO </a:t>
              </a:r>
              <a:endParaRPr lang="es-MX" sz="4400" dirty="0">
                <a:solidFill>
                  <a:schemeClr val="accent4"/>
                </a:solidFill>
                <a:latin typeface="Aharoni" panose="02010803020104030203" pitchFamily="2" charset="-79"/>
                <a:cs typeface="Aharoni" panose="02010803020104030203" pitchFamily="2" charset="-79"/>
              </a:endParaRPr>
            </a:p>
          </p:txBody>
        </p:sp>
      </p:grpSp>
    </p:spTree>
    <p:extLst>
      <p:ext uri="{BB962C8B-B14F-4D97-AF65-F5344CB8AC3E}">
        <p14:creationId xmlns:p14="http://schemas.microsoft.com/office/powerpoint/2010/main" val="806204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1273</Words>
  <Application>Microsoft Office PowerPoint</Application>
  <PresentationFormat>Personalizado</PresentationFormat>
  <Paragraphs>180</Paragraphs>
  <Slides>14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Algerian</vt:lpstr>
      <vt:lpstr>Wingdings</vt:lpstr>
      <vt:lpstr>Open Sans</vt:lpstr>
      <vt:lpstr>Arial</vt:lpstr>
      <vt:lpstr>Arturo</vt:lpstr>
      <vt:lpstr>Calibri</vt:lpstr>
      <vt:lpstr>Aharoni</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retro colorida</dc:title>
  <dc:creator>hp</dc:creator>
  <cp:lastModifiedBy>maylen ochoa ruiz</cp:lastModifiedBy>
  <cp:revision>17</cp:revision>
  <dcterms:created xsi:type="dcterms:W3CDTF">2006-08-16T00:00:00Z</dcterms:created>
  <dcterms:modified xsi:type="dcterms:W3CDTF">2024-09-02T00:22:12Z</dcterms:modified>
  <dc:identifier>DAGPdl54qKM</dc:identifier>
</cp:coreProperties>
</file>