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Open Sans Bold" charset="1" panose="020B0806030504020204"/>
      <p:regular r:id="rId19"/>
    </p:embeddedFont>
    <p:embeddedFont>
      <p:font typeface="Open Sans" charset="1" panose="020B0606030504020204"/>
      <p:regular r:id="rId20"/>
    </p:embeddedFont>
    <p:embeddedFont>
      <p:font typeface="Glacial Indifference" charset="1" panose="00000000000000000000"/>
      <p:regular r:id="rId21"/>
    </p:embeddedFont>
    <p:embeddedFont>
      <p:font typeface="29LT Zarid Display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34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41.png" Type="http://schemas.openxmlformats.org/officeDocument/2006/relationships/image"/><Relationship Id="rId5" Target="../media/image4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D1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641693" y="-2057400"/>
            <a:ext cx="2018590" cy="4114800"/>
          </a:xfrm>
          <a:custGeom>
            <a:avLst/>
            <a:gdLst/>
            <a:ahLst/>
            <a:cxnLst/>
            <a:rect r="r" b="b" t="t" l="l"/>
            <a:pathLst>
              <a:path h="4114800" w="2018590">
                <a:moveTo>
                  <a:pt x="0" y="0"/>
                </a:moveTo>
                <a:lnTo>
                  <a:pt x="2018590" y="0"/>
                </a:lnTo>
                <a:lnTo>
                  <a:pt x="20185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0384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049006" y="7916829"/>
            <a:ext cx="2682943" cy="2682943"/>
          </a:xfrm>
          <a:custGeom>
            <a:avLst/>
            <a:gdLst/>
            <a:ahLst/>
            <a:cxnLst/>
            <a:rect r="r" b="b" t="t" l="l"/>
            <a:pathLst>
              <a:path h="2682943" w="2682943">
                <a:moveTo>
                  <a:pt x="0" y="0"/>
                </a:moveTo>
                <a:lnTo>
                  <a:pt x="2682943" y="0"/>
                </a:lnTo>
                <a:lnTo>
                  <a:pt x="2682943" y="2682942"/>
                </a:lnTo>
                <a:lnTo>
                  <a:pt x="0" y="2682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-923672" y="-312771"/>
            <a:ext cx="2682943" cy="2682943"/>
          </a:xfrm>
          <a:custGeom>
            <a:avLst/>
            <a:gdLst/>
            <a:ahLst/>
            <a:cxnLst/>
            <a:rect r="r" b="b" t="t" l="l"/>
            <a:pathLst>
              <a:path h="2682943" w="2682943">
                <a:moveTo>
                  <a:pt x="0" y="0"/>
                </a:moveTo>
                <a:lnTo>
                  <a:pt x="2682942" y="0"/>
                </a:lnTo>
                <a:lnTo>
                  <a:pt x="2682942" y="2682942"/>
                </a:lnTo>
                <a:lnTo>
                  <a:pt x="0" y="26829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88635" y="8863737"/>
            <a:ext cx="3059792" cy="2664801"/>
          </a:xfrm>
          <a:custGeom>
            <a:avLst/>
            <a:gdLst/>
            <a:ahLst/>
            <a:cxnLst/>
            <a:rect r="r" b="b" t="t" l="l"/>
            <a:pathLst>
              <a:path h="2664801" w="3059792">
                <a:moveTo>
                  <a:pt x="0" y="0"/>
                </a:moveTo>
                <a:lnTo>
                  <a:pt x="3059793" y="0"/>
                </a:lnTo>
                <a:lnTo>
                  <a:pt x="3059793" y="2664801"/>
                </a:lnTo>
                <a:lnTo>
                  <a:pt x="0" y="2664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true" rot="0">
            <a:off x="13063543" y="-1636101"/>
            <a:ext cx="3059792" cy="2664801"/>
          </a:xfrm>
          <a:custGeom>
            <a:avLst/>
            <a:gdLst/>
            <a:ahLst/>
            <a:cxnLst/>
            <a:rect r="r" b="b" t="t" l="l"/>
            <a:pathLst>
              <a:path h="2664801" w="3059792">
                <a:moveTo>
                  <a:pt x="0" y="2664801"/>
                </a:moveTo>
                <a:lnTo>
                  <a:pt x="3059792" y="2664801"/>
                </a:lnTo>
                <a:lnTo>
                  <a:pt x="3059792" y="0"/>
                </a:lnTo>
                <a:lnTo>
                  <a:pt x="0" y="0"/>
                </a:lnTo>
                <a:lnTo>
                  <a:pt x="0" y="266480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10002264" y="8863737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0">
            <a:off x="-2355530" y="179475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true" rot="0">
            <a:off x="17390477" y="179475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66" y="168558"/>
            <a:ext cx="2053668" cy="2735856"/>
          </a:xfrm>
          <a:custGeom>
            <a:avLst/>
            <a:gdLst/>
            <a:ahLst/>
            <a:cxnLst/>
            <a:rect r="r" b="b" t="t" l="l"/>
            <a:pathLst>
              <a:path h="2735856" w="2053668">
                <a:moveTo>
                  <a:pt x="0" y="0"/>
                </a:moveTo>
                <a:lnTo>
                  <a:pt x="2053668" y="0"/>
                </a:lnTo>
                <a:lnTo>
                  <a:pt x="2053668" y="2735856"/>
                </a:lnTo>
                <a:lnTo>
                  <a:pt x="0" y="27358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05057" y="-303700"/>
            <a:ext cx="2334825" cy="2996359"/>
          </a:xfrm>
          <a:custGeom>
            <a:avLst/>
            <a:gdLst/>
            <a:ahLst/>
            <a:cxnLst/>
            <a:rect r="r" b="b" t="t" l="l"/>
            <a:pathLst>
              <a:path h="2996359" w="2334825">
                <a:moveTo>
                  <a:pt x="0" y="0"/>
                </a:moveTo>
                <a:lnTo>
                  <a:pt x="2334825" y="0"/>
                </a:lnTo>
                <a:lnTo>
                  <a:pt x="2334825" y="2996358"/>
                </a:lnTo>
                <a:lnTo>
                  <a:pt x="0" y="29963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37243" y="367589"/>
            <a:ext cx="13555563" cy="2536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UNIVERSIDAD JUÁREZAUTÓNOMA DE TABASCO </a:t>
            </a:r>
          </a:p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DIVISIÓN ACADÉMICA DE CIENCIASECONOMICO ADMINISTRATIVO</a:t>
            </a:r>
          </a:p>
          <a:p>
            <a:pPr algn="ctr">
              <a:lnSpc>
                <a:spcPts val="4620"/>
              </a:lnSpc>
            </a:pPr>
            <a:r>
              <a:rPr lang="en-US" sz="33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LICENCIATURA EN ADMINISTRACIÓN </a:t>
            </a:r>
          </a:p>
          <a:p>
            <a:pPr algn="ctr">
              <a:lnSpc>
                <a:spcPts val="658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866" y="3975840"/>
            <a:ext cx="9252948" cy="456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ACTIVIDAD 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CASO DE ESTUDIO SOBRE CALIDAD EN LA INDUSTRIA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ASIGNATURA: :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ADMINISTRACIÓN DE LA CALIDAD</a:t>
            </a:r>
          </a:p>
          <a:p>
            <a:pPr algn="ctr">
              <a:lnSpc>
                <a:spcPts val="3640"/>
              </a:lnSpc>
            </a:pP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GRUPO :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7MO GLA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MARTES- JUEVES 3:00 A 5:00</a:t>
            </a:r>
          </a:p>
          <a:p>
            <a:pPr algn="ctr">
              <a:lnSpc>
                <a:spcPts val="36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002264" y="3975840"/>
            <a:ext cx="7388213" cy="3745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INTEGRANTES :</a:t>
            </a:r>
          </a:p>
          <a:p>
            <a:pPr algn="ctr">
              <a:lnSpc>
                <a:spcPts val="3780"/>
              </a:lnSpc>
            </a:pP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•202B39023 AMERICA MAYLEN OCHOA RUIZ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•212B39371 JOSE EDUARDO DÍAZ GUZMÁN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•212B39359 LEONARDO SAID LOPEZ MORALES</a:t>
            </a:r>
          </a:p>
          <a:p>
            <a:pPr algn="ctr"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•212B39363 KARINA LOPEZ ALMEIDA</a:t>
            </a:r>
          </a:p>
          <a:p>
            <a:pPr algn="ctr">
              <a:lnSpc>
                <a:spcPts val="3360"/>
              </a:lnSpc>
            </a:pPr>
          </a:p>
        </p:txBody>
      </p:sp>
      <p:sp>
        <p:nvSpPr>
          <p:cNvPr name="AutoShape 15" id="15"/>
          <p:cNvSpPr/>
          <p:nvPr/>
        </p:nvSpPr>
        <p:spPr>
          <a:xfrm flipH="true">
            <a:off x="9235546" y="3852152"/>
            <a:ext cx="19268" cy="4536177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37324" y="-374575"/>
            <a:ext cx="4094863" cy="10986217"/>
          </a:xfrm>
          <a:custGeom>
            <a:avLst/>
            <a:gdLst/>
            <a:ahLst/>
            <a:cxnLst/>
            <a:rect r="r" b="b" t="t" l="l"/>
            <a:pathLst>
              <a:path h="10986217" w="4094863">
                <a:moveTo>
                  <a:pt x="0" y="0"/>
                </a:moveTo>
                <a:lnTo>
                  <a:pt x="4094862" y="0"/>
                </a:lnTo>
                <a:lnTo>
                  <a:pt x="4094862" y="10986217"/>
                </a:lnTo>
                <a:lnTo>
                  <a:pt x="0" y="1098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04256" y="580574"/>
            <a:ext cx="8405659" cy="2752853"/>
          </a:xfrm>
          <a:custGeom>
            <a:avLst/>
            <a:gdLst/>
            <a:ahLst/>
            <a:cxnLst/>
            <a:rect r="r" b="b" t="t" l="l"/>
            <a:pathLst>
              <a:path h="2752853" w="8405659">
                <a:moveTo>
                  <a:pt x="0" y="0"/>
                </a:moveTo>
                <a:lnTo>
                  <a:pt x="8405659" y="0"/>
                </a:lnTo>
                <a:lnTo>
                  <a:pt x="8405659" y="2752854"/>
                </a:lnTo>
                <a:lnTo>
                  <a:pt x="0" y="2752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656329" y="580574"/>
            <a:ext cx="8216517" cy="2906593"/>
          </a:xfrm>
          <a:custGeom>
            <a:avLst/>
            <a:gdLst/>
            <a:ahLst/>
            <a:cxnLst/>
            <a:rect r="r" b="b" t="t" l="l"/>
            <a:pathLst>
              <a:path h="2906593" w="8216517">
                <a:moveTo>
                  <a:pt x="0" y="0"/>
                </a:moveTo>
                <a:lnTo>
                  <a:pt x="8216516" y="0"/>
                </a:lnTo>
                <a:lnTo>
                  <a:pt x="8216516" y="2906593"/>
                </a:lnTo>
                <a:lnTo>
                  <a:pt x="0" y="29065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04256" y="4308752"/>
            <a:ext cx="8405659" cy="2847417"/>
          </a:xfrm>
          <a:custGeom>
            <a:avLst/>
            <a:gdLst/>
            <a:ahLst/>
            <a:cxnLst/>
            <a:rect r="r" b="b" t="t" l="l"/>
            <a:pathLst>
              <a:path h="2847417" w="8405659">
                <a:moveTo>
                  <a:pt x="0" y="0"/>
                </a:moveTo>
                <a:lnTo>
                  <a:pt x="8405659" y="0"/>
                </a:lnTo>
                <a:lnTo>
                  <a:pt x="8405659" y="2847417"/>
                </a:lnTo>
                <a:lnTo>
                  <a:pt x="0" y="284741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68341" y="4248900"/>
            <a:ext cx="7992491" cy="2907269"/>
          </a:xfrm>
          <a:custGeom>
            <a:avLst/>
            <a:gdLst/>
            <a:ahLst/>
            <a:cxnLst/>
            <a:rect r="r" b="b" t="t" l="l"/>
            <a:pathLst>
              <a:path h="2907269" w="7992491">
                <a:moveTo>
                  <a:pt x="0" y="0"/>
                </a:moveTo>
                <a:lnTo>
                  <a:pt x="7992492" y="0"/>
                </a:lnTo>
                <a:lnTo>
                  <a:pt x="7992492" y="2907269"/>
                </a:lnTo>
                <a:lnTo>
                  <a:pt x="0" y="29072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831295" cy="10287000"/>
            <a:chOff x="0" y="0"/>
            <a:chExt cx="9108394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5281" t="0" r="5281" b="0"/>
            <a:stretch>
              <a:fillRect/>
            </a:stretch>
          </p:blipFill>
          <p:spPr>
            <a:xfrm flipH="false" flipV="false">
              <a:off x="0" y="0"/>
              <a:ext cx="9108394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515813" y="7002558"/>
            <a:ext cx="2831800" cy="5445770"/>
          </a:xfrm>
          <a:custGeom>
            <a:avLst/>
            <a:gdLst/>
            <a:ahLst/>
            <a:cxnLst/>
            <a:rect r="r" b="b" t="t" l="l"/>
            <a:pathLst>
              <a:path h="5445770" w="2831800">
                <a:moveTo>
                  <a:pt x="0" y="0"/>
                </a:moveTo>
                <a:lnTo>
                  <a:pt x="2831800" y="0"/>
                </a:lnTo>
                <a:lnTo>
                  <a:pt x="2831800" y="5445771"/>
                </a:lnTo>
                <a:lnTo>
                  <a:pt x="0" y="54457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31295" y="-2670433"/>
            <a:ext cx="2831800" cy="5445770"/>
          </a:xfrm>
          <a:custGeom>
            <a:avLst/>
            <a:gdLst/>
            <a:ahLst/>
            <a:cxnLst/>
            <a:rect r="r" b="b" t="t" l="l"/>
            <a:pathLst>
              <a:path h="5445770" w="2831800">
                <a:moveTo>
                  <a:pt x="0" y="0"/>
                </a:moveTo>
                <a:lnTo>
                  <a:pt x="2831801" y="0"/>
                </a:lnTo>
                <a:lnTo>
                  <a:pt x="2831801" y="5445770"/>
                </a:lnTo>
                <a:lnTo>
                  <a:pt x="0" y="5445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247196" y="2310838"/>
            <a:ext cx="1415900" cy="14159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B9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247196" y="3917195"/>
            <a:ext cx="1415900" cy="14159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B9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1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223120" y="5523595"/>
            <a:ext cx="1415900" cy="1415900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B97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980360" y="1013950"/>
            <a:ext cx="7985601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3"/>
              </a:lnSpc>
            </a:pPr>
            <a:r>
              <a:rPr lang="en-US" sz="6399" spc="-166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PROPUESTAS DE MEJORA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552176" y="2508613"/>
            <a:ext cx="75778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-166">
                <a:solidFill>
                  <a:srgbClr val="FFFFFF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1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576251" y="4017069"/>
            <a:ext cx="75778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-166">
                <a:solidFill>
                  <a:srgbClr val="FFFFFF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576251" y="5623469"/>
            <a:ext cx="75778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-166">
                <a:solidFill>
                  <a:srgbClr val="FFFFFF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153722" y="2289313"/>
            <a:ext cx="7465379" cy="1789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3"/>
              </a:lnSpc>
            </a:pPr>
            <a:r>
              <a:rPr lang="en-US" sz="18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Fomentar el canal de recomendaciones: Dado que la mayoría de los clientes llega por recomendación, podrían implementarse programas de referidos o recompensas para clientes que recomienden nuevos usuarios, lo que podría fortalecer este canal.</a:t>
            </a:r>
          </a:p>
          <a:p>
            <a:pPr algn="ctr" marL="0" indent="0" lvl="0">
              <a:lnSpc>
                <a:spcPts val="3777"/>
              </a:lnSpc>
              <a:spcBef>
                <a:spcPct val="0"/>
              </a:spcBef>
            </a:pPr>
          </a:p>
        </p:txBody>
      </p:sp>
      <p:grpSp>
        <p:nvGrpSpPr>
          <p:cNvPr name="Group 20" id="20"/>
          <p:cNvGrpSpPr/>
          <p:nvPr/>
        </p:nvGrpSpPr>
        <p:grpSpPr>
          <a:xfrm rot="0">
            <a:off x="8247196" y="7253820"/>
            <a:ext cx="1415900" cy="1415900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B97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1"/>
                </a:lnSpc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8552176" y="7358595"/>
            <a:ext cx="75778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-166">
                <a:solidFill>
                  <a:srgbClr val="FFFFFF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961060" y="3964036"/>
            <a:ext cx="8004901" cy="14617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Refuerzos en redes sociales y publicidad: Invertir más en redes sociales y campañas de publicidad en áreas específicas podría captar más atención. Además, compartir historias o testimonios de clientes satisfechos en redes podría incentivar nuevos clientes.</a:t>
            </a:r>
          </a:p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10153722" y="5475970"/>
            <a:ext cx="7819730" cy="197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Aumentar la proporción de "muy satisfechos": Realizar encuestas específicas sobre las áreas de oportunidad en satisfacción general y puntualidad para entender en qué puntos específicos podría mejorar la experiencia al cliente.</a:t>
            </a:r>
          </a:p>
          <a:p>
            <a:pPr algn="ctr" marL="0" indent="0" lvl="0">
              <a:lnSpc>
                <a:spcPts val="4620"/>
              </a:lnSpc>
              <a:spcBef>
                <a:spcPct val="0"/>
              </a:spcBef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10177722" y="7215720"/>
            <a:ext cx="7788238" cy="19900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Personalización y servicios anticipados: La alta demanda de cajas personalizadas y paquetes de prevención a futuro muestra que los clientes valoran la previsión y personalización. Podrían ofrecerse más opciones de personalización y expandir los paquetes preventivos con más beneficios.</a:t>
            </a:r>
          </a:p>
          <a:p>
            <a:pPr algn="ctr" marL="0" indent="0" lvl="0">
              <a:lnSpc>
                <a:spcPts val="266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89595"/>
            <a:ext cx="6831295" cy="10287000"/>
            <a:chOff x="0" y="0"/>
            <a:chExt cx="9108394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5281" t="0" r="5281" b="0"/>
            <a:stretch>
              <a:fillRect/>
            </a:stretch>
          </p:blipFill>
          <p:spPr>
            <a:xfrm flipH="false" flipV="false">
              <a:off x="0" y="0"/>
              <a:ext cx="9108394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515813" y="7002558"/>
            <a:ext cx="2831800" cy="5445770"/>
          </a:xfrm>
          <a:custGeom>
            <a:avLst/>
            <a:gdLst/>
            <a:ahLst/>
            <a:cxnLst/>
            <a:rect r="r" b="b" t="t" l="l"/>
            <a:pathLst>
              <a:path h="5445770" w="2831800">
                <a:moveTo>
                  <a:pt x="0" y="0"/>
                </a:moveTo>
                <a:lnTo>
                  <a:pt x="2831800" y="0"/>
                </a:lnTo>
                <a:lnTo>
                  <a:pt x="2831800" y="5445771"/>
                </a:lnTo>
                <a:lnTo>
                  <a:pt x="0" y="54457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31295" y="-2670433"/>
            <a:ext cx="2831800" cy="5445770"/>
          </a:xfrm>
          <a:custGeom>
            <a:avLst/>
            <a:gdLst/>
            <a:ahLst/>
            <a:cxnLst/>
            <a:rect r="r" b="b" t="t" l="l"/>
            <a:pathLst>
              <a:path h="5445770" w="2831800">
                <a:moveTo>
                  <a:pt x="0" y="0"/>
                </a:moveTo>
                <a:lnTo>
                  <a:pt x="2831801" y="0"/>
                </a:lnTo>
                <a:lnTo>
                  <a:pt x="2831801" y="5445770"/>
                </a:lnTo>
                <a:lnTo>
                  <a:pt x="0" y="54457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247196" y="2310838"/>
            <a:ext cx="1415900" cy="14159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B9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1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247196" y="3917195"/>
            <a:ext cx="1415900" cy="1415900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8B9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21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9980360" y="1013950"/>
            <a:ext cx="7985601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3"/>
              </a:lnSpc>
            </a:pPr>
            <a:r>
              <a:rPr lang="en-US" sz="6399" spc="-166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PROPUESTAS DE MEJORA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52176" y="2508613"/>
            <a:ext cx="75778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-166">
                <a:solidFill>
                  <a:srgbClr val="FFFFFF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576251" y="4017069"/>
            <a:ext cx="75778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-166">
                <a:solidFill>
                  <a:srgbClr val="FFFFFF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53722" y="2289313"/>
            <a:ext cx="7465379" cy="1789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3"/>
              </a:lnSpc>
            </a:pPr>
            <a:r>
              <a:rPr lang="en-US" sz="1895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Ampliar la variedad de productos: Aunque la mayoría está satisfecha con la variedad, algunos clientes la consideran regular. Ampliar la oferta de urnas y ataúdes en distintos estilos y precios podría mejorar esta percepción.</a:t>
            </a:r>
          </a:p>
          <a:p>
            <a:pPr algn="ctr" marL="0" indent="0" lvl="0">
              <a:lnSpc>
                <a:spcPts val="3777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961060" y="3964036"/>
            <a:ext cx="8004901" cy="17570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</a:p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Capacitación continua del personal: Dado que la atención del personal es valorada positivamente, continuar con capacitaciones en empatía y trato con clientes en momentos difíciles es esencial para mantener y mejorar la percepción de respeto y empatía.</a:t>
            </a:r>
          </a:p>
          <a:p>
            <a:pPr algn="ctr" marL="0" indent="0" lvl="0">
              <a:lnSpc>
                <a:spcPts val="238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723318" y="8723296"/>
            <a:ext cx="4391680" cy="3127409"/>
          </a:xfrm>
          <a:custGeom>
            <a:avLst/>
            <a:gdLst/>
            <a:ahLst/>
            <a:cxnLst/>
            <a:rect r="r" b="b" t="t" l="l"/>
            <a:pathLst>
              <a:path h="3127409" w="4391680">
                <a:moveTo>
                  <a:pt x="0" y="0"/>
                </a:moveTo>
                <a:lnTo>
                  <a:pt x="4391680" y="0"/>
                </a:lnTo>
                <a:lnTo>
                  <a:pt x="4391680" y="3127408"/>
                </a:lnTo>
                <a:lnTo>
                  <a:pt x="0" y="31274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2421607" y="-1083904"/>
            <a:ext cx="1982585" cy="4114800"/>
          </a:xfrm>
          <a:custGeom>
            <a:avLst/>
            <a:gdLst/>
            <a:ahLst/>
            <a:cxnLst/>
            <a:rect r="r" b="b" t="t" l="l"/>
            <a:pathLst>
              <a:path h="4114800" w="1982585">
                <a:moveTo>
                  <a:pt x="0" y="0"/>
                </a:moveTo>
                <a:lnTo>
                  <a:pt x="1982585" y="0"/>
                </a:lnTo>
                <a:lnTo>
                  <a:pt x="198258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937180" y="904875"/>
            <a:ext cx="6062640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3"/>
              </a:lnSpc>
            </a:pPr>
            <a:r>
              <a:rPr lang="en-US" sz="6399" spc="-166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CONCLUSION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5500" y="2931423"/>
            <a:ext cx="13563658" cy="6213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Funeraria La Guadalupana es un claro ejemplo de cómo una empresa en la industria de servicios funerarios puede implementar y mantener altos estándares de calidad, incluso desde sus humildes comienzos.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través de un enfoque en la mejora continua, capacitación especializada y atención personalizada, la funeraria ha logrado satisfacer las necesidades y expectativas de sus clientes en un contexto sensible y emocional. 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 éxito radica en el compromiso con la profesionalización de sus servicios, la diversificación de su oferta (incluyendo embalsamado profesional, paquetes de prevención y opciones de personalización), y la dedicación a ofrecer un trato humano y respetuoso. La atención al detalle, la colaboración con proveedores confiables y la renovación de su equipo son ejemplos claros de sus esfuerzos por mantener la calidad en el servicio.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328410" y="2775229"/>
            <a:ext cx="7631180" cy="7059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•Introducción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•Nuestra empresa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•Recursos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•Estrategias de marketing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•Etapas del proyecto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•Publicidad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•Reportefinanciero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•Nuestro mercado</a:t>
            </a:r>
          </a:p>
          <a:p>
            <a:pPr algn="l" marL="762319" indent="-381159" lvl="1">
              <a:lnSpc>
                <a:spcPts val="6249"/>
              </a:lnSpc>
              <a:buAutoNum type="arabicPeriod" startAt="1"/>
            </a:pPr>
            <a:r>
              <a:rPr lang="en-US" sz="3530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equipo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1712134" y="2975254"/>
            <a:ext cx="2780161" cy="7458968"/>
          </a:xfrm>
          <a:custGeom>
            <a:avLst/>
            <a:gdLst/>
            <a:ahLst/>
            <a:cxnLst/>
            <a:rect r="r" b="b" t="t" l="l"/>
            <a:pathLst>
              <a:path h="7458968" w="2780161">
                <a:moveTo>
                  <a:pt x="2780160" y="0"/>
                </a:moveTo>
                <a:lnTo>
                  <a:pt x="0" y="0"/>
                </a:lnTo>
                <a:lnTo>
                  <a:pt x="0" y="7458968"/>
                </a:lnTo>
                <a:lnTo>
                  <a:pt x="2780160" y="7458968"/>
                </a:lnTo>
                <a:lnTo>
                  <a:pt x="2780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65705" y="0"/>
            <a:ext cx="4122295" cy="4114800"/>
          </a:xfrm>
          <a:custGeom>
            <a:avLst/>
            <a:gdLst/>
            <a:ahLst/>
            <a:cxnLst/>
            <a:rect r="r" b="b" t="t" l="l"/>
            <a:pathLst>
              <a:path h="4114800" w="4122295">
                <a:moveTo>
                  <a:pt x="0" y="0"/>
                </a:moveTo>
                <a:lnTo>
                  <a:pt x="4122295" y="0"/>
                </a:lnTo>
                <a:lnTo>
                  <a:pt x="41222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5" id="5"/>
          <p:cNvSpPr txBox="true"/>
          <p:nvPr/>
        </p:nvSpPr>
        <p:spPr>
          <a:xfrm rot="0">
            <a:off x="5328410" y="1211422"/>
            <a:ext cx="7271720" cy="1522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89"/>
              </a:lnSpc>
            </a:pPr>
            <a:r>
              <a:rPr lang="en-US" sz="8999" spc="-233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ÍNDICE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03321" y="0"/>
            <a:ext cx="6384679" cy="10287000"/>
            <a:chOff x="0" y="0"/>
            <a:chExt cx="8512905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32544" t="0" r="32544" b="0"/>
            <a:stretch>
              <a:fillRect/>
            </a:stretch>
          </p:blipFill>
          <p:spPr>
            <a:xfrm flipH="false" flipV="false">
              <a:off x="0" y="0"/>
              <a:ext cx="8512905" cy="137160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-2545273" y="7354819"/>
            <a:ext cx="4391680" cy="3127409"/>
          </a:xfrm>
          <a:custGeom>
            <a:avLst/>
            <a:gdLst/>
            <a:ahLst/>
            <a:cxnLst/>
            <a:rect r="r" b="b" t="t" l="l"/>
            <a:pathLst>
              <a:path h="3127409" w="4391680">
                <a:moveTo>
                  <a:pt x="0" y="0"/>
                </a:moveTo>
                <a:lnTo>
                  <a:pt x="4391680" y="0"/>
                </a:lnTo>
                <a:lnTo>
                  <a:pt x="4391680" y="3127408"/>
                </a:lnTo>
                <a:lnTo>
                  <a:pt x="0" y="3127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12874" y="1794600"/>
            <a:ext cx="929113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3"/>
              </a:lnSpc>
            </a:pPr>
            <a:r>
              <a:rPr lang="en-US" sz="6399" spc="-166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INTRODUCCIÓN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390493" y="-20574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12874" y="3437406"/>
            <a:ext cx="9291139" cy="5443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un mundo cada vez más competitivo, la calidad se ha convertidoen un factor esencial para eléxito de cualquierorganización, y la industriafuneraria no es la excepción. El presenteproyecto se centra en el análisis de la administración de la calidaden la empresa funeraria "La Guadalupe". A través de un caso de estudiodetallado, buscamosidentificar, evaluar y proponermejorasen los procesos de calidad, con el fin de satisfacer las expectativas y necesidades de sus clientesen un momento tan sensible como lo es elduelo.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2874" y="9066905"/>
            <a:ext cx="4026571" cy="3506778"/>
          </a:xfrm>
          <a:custGeom>
            <a:avLst/>
            <a:gdLst/>
            <a:ahLst/>
            <a:cxnLst/>
            <a:rect r="r" b="b" t="t" l="l"/>
            <a:pathLst>
              <a:path h="3506778" w="4026571">
                <a:moveTo>
                  <a:pt x="0" y="0"/>
                </a:moveTo>
                <a:lnTo>
                  <a:pt x="4026571" y="0"/>
                </a:lnTo>
                <a:lnTo>
                  <a:pt x="4026571" y="3506778"/>
                </a:lnTo>
                <a:lnTo>
                  <a:pt x="0" y="35067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5400000">
            <a:off x="14858424" y="-658191"/>
            <a:ext cx="2004711" cy="5378492"/>
          </a:xfrm>
          <a:custGeom>
            <a:avLst/>
            <a:gdLst/>
            <a:ahLst/>
            <a:cxnLst/>
            <a:rect r="r" b="b" t="t" l="l"/>
            <a:pathLst>
              <a:path h="5378492" w="2004711">
                <a:moveTo>
                  <a:pt x="2004710" y="5378492"/>
                </a:moveTo>
                <a:lnTo>
                  <a:pt x="0" y="5378492"/>
                </a:lnTo>
                <a:lnTo>
                  <a:pt x="0" y="0"/>
                </a:lnTo>
                <a:lnTo>
                  <a:pt x="2004710" y="0"/>
                </a:lnTo>
                <a:lnTo>
                  <a:pt x="2004710" y="53784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020826" y="3428990"/>
            <a:ext cx="12839953" cy="5829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3"/>
              </a:lnSpc>
            </a:pPr>
            <a:r>
              <a:rPr lang="en-US" sz="2995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Funeraria La Guadalupana comenzó su historia en 2009 como un pequeño negocio familiar, impulsado por el consejo de un amigo cercano. Aunque empezaron con recursos limitados, la motivación y el esfuerzo de la familia permitieron que el negocio prosperara poco a poco. Conforme los servicios de La Guadalupana ganaban aceptación, cada tres o cuatro meses podían agregar un ataúd más para atender la demanda, un paso significativo para una empresa naciente en esta industria tan delicada.</a:t>
            </a:r>
          </a:p>
          <a:p>
            <a:pPr algn="l">
              <a:lnSpc>
                <a:spcPts val="4193"/>
              </a:lnSpc>
            </a:pPr>
            <a:r>
              <a:rPr lang="en-US" sz="2995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Mirando hacia el futuro, Funeraria La Guadalupana continúa evolucionando. Actualmente están trabajando para añadir una sala velatoria que permita a las familias despedir a sus seres queridos en un ambiente cómodo y digno. </a:t>
            </a:r>
          </a:p>
          <a:p>
            <a:pPr algn="l">
              <a:lnSpc>
                <a:spcPts val="4193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312874" y="1794600"/>
            <a:ext cx="9291139" cy="1092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3"/>
              </a:lnSpc>
            </a:pPr>
            <a:r>
              <a:rPr lang="en-US" sz="6399" spc="-166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HISTORIA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15418378" y="0"/>
            <a:ext cx="2869622" cy="2864404"/>
          </a:xfrm>
          <a:custGeom>
            <a:avLst/>
            <a:gdLst/>
            <a:ahLst/>
            <a:cxnLst/>
            <a:rect r="r" b="b" t="t" l="l"/>
            <a:pathLst>
              <a:path h="2864404" w="2869622">
                <a:moveTo>
                  <a:pt x="0" y="2864404"/>
                </a:moveTo>
                <a:lnTo>
                  <a:pt x="2869622" y="2864404"/>
                </a:lnTo>
                <a:lnTo>
                  <a:pt x="2869622" y="0"/>
                </a:lnTo>
                <a:lnTo>
                  <a:pt x="0" y="0"/>
                </a:lnTo>
                <a:lnTo>
                  <a:pt x="0" y="286440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099484" y="8327027"/>
            <a:ext cx="2869622" cy="2864404"/>
          </a:xfrm>
          <a:custGeom>
            <a:avLst/>
            <a:gdLst/>
            <a:ahLst/>
            <a:cxnLst/>
            <a:rect r="r" b="b" t="t" l="l"/>
            <a:pathLst>
              <a:path h="2864404" w="2869622">
                <a:moveTo>
                  <a:pt x="2869622" y="0"/>
                </a:moveTo>
                <a:lnTo>
                  <a:pt x="0" y="0"/>
                </a:lnTo>
                <a:lnTo>
                  <a:pt x="0" y="2864404"/>
                </a:lnTo>
                <a:lnTo>
                  <a:pt x="2869622" y="2864404"/>
                </a:lnTo>
                <a:lnTo>
                  <a:pt x="28696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16026" y="3696854"/>
            <a:ext cx="4757948" cy="1314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9"/>
              </a:lnSpc>
            </a:pPr>
            <a:r>
              <a:rPr lang="en-US" sz="1528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Desde sus inicios, La Guadalupana ha invertido en la capacitación de su equipo, especialmente en el arte del embalsamado, lo que les ha permitido ofrecer un servicio especializado y profesional.</a:t>
            </a:r>
          </a:p>
          <a:p>
            <a:pPr algn="ctr">
              <a:lnSpc>
                <a:spcPts val="19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418243" y="4186960"/>
            <a:ext cx="4470416" cy="1213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 el fin de brindar un ambiente digno y cómodo para las despedidas, La Guadalupana realiza mejoras constantes en sus instalaciones y equipos.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70138" y="6048345"/>
            <a:ext cx="4049724" cy="1314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9"/>
              </a:lnSpc>
            </a:pPr>
            <a:r>
              <a:rPr lang="en-US" sz="1528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funeraria ha establecido relaciones sólidas con proveedores confiables para asegurar una amplia gama de productos de alta calidad, desde ataúdes hasta urnas</a:t>
            </a:r>
          </a:p>
          <a:p>
            <a:pPr algn="ctr">
              <a:lnSpc>
                <a:spcPts val="19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795579" y="6057870"/>
            <a:ext cx="4609706" cy="1130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628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 2014, la funeraria implementó servicios de prevención, brindando la opción de planificar servicios funerarios con anticipación.</a:t>
            </a:r>
          </a:p>
          <a:p>
            <a:pPr algn="ctr">
              <a:lnSpc>
                <a:spcPts val="2279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35327" y="177557"/>
            <a:ext cx="8808673" cy="2883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PRACTICA DE GESTIÓN DE CALIDAD IMPLEMENTADA </a:t>
            </a:r>
          </a:p>
          <a:p>
            <a:pPr algn="ctr">
              <a:lnSpc>
                <a:spcPts val="7103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64902" y="2926901"/>
            <a:ext cx="710713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Capacitación Continua del Personal</a:t>
            </a:r>
          </a:p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476744" y="5076825"/>
            <a:ext cx="488781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Control de Proveedores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46494" y="7430017"/>
            <a:ext cx="5548312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Personalización del Servicio</a:t>
            </a:r>
          </a:p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742907" y="8343267"/>
            <a:ext cx="4621650" cy="141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628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opción de ataúdes personalizados, elaborados por un carpintero experimentado que es también socio de la funeraria, permite a las familias elegir diseños únicos que honran la memoria de sus seres queridos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362224" y="8581907"/>
            <a:ext cx="4406647" cy="141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628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Guadalupana recopila y evalúa las opiniones de las familias a las que ha brindado servicio, utilizando esta información para mejorar constantemente su atención.</a:t>
            </a:r>
          </a:p>
          <a:p>
            <a:pPr algn="ctr">
              <a:lnSpc>
                <a:spcPts val="227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258425" y="2739795"/>
            <a:ext cx="7228268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Mejora Continua de las Instalaciones y el Equipamiento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59889" y="5333683"/>
            <a:ext cx="6765280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Paquetes de Prevención a Futuro </a:t>
            </a:r>
          </a:p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11405926" y="7121407"/>
            <a:ext cx="6319243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Retroalimentación y Evaluación de Clientes</a:t>
            </a:r>
          </a:p>
          <a:p>
            <a:pPr algn="ctr" marL="0" indent="0" lvl="0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AutoShape 17" id="17"/>
          <p:cNvSpPr/>
          <p:nvPr/>
        </p:nvSpPr>
        <p:spPr>
          <a:xfrm flipV="true">
            <a:off x="9163050" y="2840325"/>
            <a:ext cx="0" cy="649224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9863" y="2654304"/>
            <a:ext cx="4198757" cy="1281608"/>
            <a:chOff x="0" y="0"/>
            <a:chExt cx="1279525" cy="390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9525" cy="390556"/>
            </a:xfrm>
            <a:custGeom>
              <a:avLst/>
              <a:gdLst/>
              <a:ahLst/>
              <a:cxnLst/>
              <a:rect r="r" b="b" t="t" l="l"/>
              <a:pathLst>
                <a:path h="390556" w="1279525">
                  <a:moveTo>
                    <a:pt x="184386" y="0"/>
                  </a:moveTo>
                  <a:lnTo>
                    <a:pt x="1095139" y="0"/>
                  </a:lnTo>
                  <a:cubicBezTo>
                    <a:pt x="1144041" y="0"/>
                    <a:pt x="1190941" y="19426"/>
                    <a:pt x="1225520" y="54005"/>
                  </a:cubicBezTo>
                  <a:cubicBezTo>
                    <a:pt x="1260099" y="88585"/>
                    <a:pt x="1279525" y="135484"/>
                    <a:pt x="1279525" y="184386"/>
                  </a:cubicBezTo>
                  <a:lnTo>
                    <a:pt x="1279525" y="206170"/>
                  </a:lnTo>
                  <a:cubicBezTo>
                    <a:pt x="1279525" y="308004"/>
                    <a:pt x="1196973" y="390556"/>
                    <a:pt x="1095139" y="390556"/>
                  </a:cubicBezTo>
                  <a:lnTo>
                    <a:pt x="184386" y="390556"/>
                  </a:lnTo>
                  <a:cubicBezTo>
                    <a:pt x="135484" y="390556"/>
                    <a:pt x="88585" y="371130"/>
                    <a:pt x="54005" y="336551"/>
                  </a:cubicBezTo>
                  <a:cubicBezTo>
                    <a:pt x="19426" y="301971"/>
                    <a:pt x="0" y="255072"/>
                    <a:pt x="0" y="206170"/>
                  </a:cubicBezTo>
                  <a:lnTo>
                    <a:pt x="0" y="184386"/>
                  </a:lnTo>
                  <a:cubicBezTo>
                    <a:pt x="0" y="135484"/>
                    <a:pt x="19426" y="88585"/>
                    <a:pt x="54005" y="54005"/>
                  </a:cubicBezTo>
                  <a:cubicBezTo>
                    <a:pt x="88585" y="19426"/>
                    <a:pt x="135484" y="0"/>
                    <a:pt x="184386" y="0"/>
                  </a:cubicBezTo>
                  <a:close/>
                </a:path>
              </a:pathLst>
            </a:custGeom>
            <a:solidFill>
              <a:srgbClr val="BBD1C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279525" cy="438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29272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Crecimiento gradual y controlado 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58769" y="2740486"/>
            <a:ext cx="4198757" cy="1195426"/>
            <a:chOff x="0" y="0"/>
            <a:chExt cx="1279525" cy="36429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79525" cy="364293"/>
            </a:xfrm>
            <a:custGeom>
              <a:avLst/>
              <a:gdLst/>
              <a:ahLst/>
              <a:cxnLst/>
              <a:rect r="r" b="b" t="t" l="l"/>
              <a:pathLst>
                <a:path h="364293" w="1279525">
                  <a:moveTo>
                    <a:pt x="182146" y="0"/>
                  </a:moveTo>
                  <a:lnTo>
                    <a:pt x="1097379" y="0"/>
                  </a:lnTo>
                  <a:cubicBezTo>
                    <a:pt x="1197975" y="0"/>
                    <a:pt x="1279525" y="81550"/>
                    <a:pt x="1279525" y="182146"/>
                  </a:cubicBezTo>
                  <a:lnTo>
                    <a:pt x="1279525" y="182146"/>
                  </a:lnTo>
                  <a:cubicBezTo>
                    <a:pt x="1279525" y="282743"/>
                    <a:pt x="1197975" y="364293"/>
                    <a:pt x="1097379" y="364293"/>
                  </a:cubicBezTo>
                  <a:lnTo>
                    <a:pt x="182146" y="364293"/>
                  </a:lnTo>
                  <a:cubicBezTo>
                    <a:pt x="81550" y="364293"/>
                    <a:pt x="0" y="282743"/>
                    <a:pt x="0" y="182146"/>
                  </a:cubicBezTo>
                  <a:lnTo>
                    <a:pt x="0" y="182146"/>
                  </a:lnTo>
                  <a:cubicBezTo>
                    <a:pt x="0" y="81550"/>
                    <a:pt x="81550" y="0"/>
                    <a:pt x="182146" y="0"/>
                  </a:cubicBezTo>
                  <a:close/>
                </a:path>
              </a:pathLst>
            </a:custGeom>
            <a:solidFill>
              <a:srgbClr val="BBD1C4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279525" cy="4119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29272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Capacitación en embalsamado y expansión de servicio integral </a:t>
              </a:r>
            </a:p>
            <a:p>
              <a:pPr algn="ctr" marL="0" indent="0" lvl="0">
                <a:lnSpc>
                  <a:spcPts val="293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42817" y="2682993"/>
            <a:ext cx="4200563" cy="1252918"/>
            <a:chOff x="0" y="0"/>
            <a:chExt cx="1280076" cy="3818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0076" cy="381813"/>
            </a:xfrm>
            <a:custGeom>
              <a:avLst/>
              <a:gdLst/>
              <a:ahLst/>
              <a:cxnLst/>
              <a:rect r="r" b="b" t="t" l="l"/>
              <a:pathLst>
                <a:path h="381813" w="1280076">
                  <a:moveTo>
                    <a:pt x="184307" y="0"/>
                  </a:moveTo>
                  <a:lnTo>
                    <a:pt x="1095769" y="0"/>
                  </a:lnTo>
                  <a:cubicBezTo>
                    <a:pt x="1144650" y="0"/>
                    <a:pt x="1191529" y="19418"/>
                    <a:pt x="1226093" y="53982"/>
                  </a:cubicBezTo>
                  <a:cubicBezTo>
                    <a:pt x="1260658" y="88546"/>
                    <a:pt x="1280076" y="135426"/>
                    <a:pt x="1280076" y="184307"/>
                  </a:cubicBezTo>
                  <a:lnTo>
                    <a:pt x="1280076" y="197506"/>
                  </a:lnTo>
                  <a:cubicBezTo>
                    <a:pt x="1280076" y="299296"/>
                    <a:pt x="1197559" y="381813"/>
                    <a:pt x="1095769" y="381813"/>
                  </a:cubicBezTo>
                  <a:lnTo>
                    <a:pt x="184307" y="381813"/>
                  </a:lnTo>
                  <a:cubicBezTo>
                    <a:pt x="135426" y="381813"/>
                    <a:pt x="88546" y="362395"/>
                    <a:pt x="53982" y="327831"/>
                  </a:cubicBezTo>
                  <a:cubicBezTo>
                    <a:pt x="19418" y="293267"/>
                    <a:pt x="0" y="246388"/>
                    <a:pt x="0" y="197506"/>
                  </a:cubicBezTo>
                  <a:lnTo>
                    <a:pt x="0" y="184307"/>
                  </a:lnTo>
                  <a:cubicBezTo>
                    <a:pt x="0" y="82517"/>
                    <a:pt x="82517" y="0"/>
                    <a:pt x="184307" y="0"/>
                  </a:cubicBezTo>
                  <a:close/>
                </a:path>
              </a:pathLst>
            </a:custGeom>
            <a:solidFill>
              <a:srgbClr val="BBD1C4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80076" cy="429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29272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Introducción de los paquetes de prevención a futuro</a:t>
              </a:r>
            </a:p>
            <a:p>
              <a:pPr algn="ctr" marL="0" indent="0" lvl="0">
                <a:lnSpc>
                  <a:spcPts val="32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491207" y="1142807"/>
            <a:ext cx="15065225" cy="112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6667" spc="-173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ANALISIS DEL RESULTADO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59863" y="4305285"/>
            <a:ext cx="4198757" cy="2398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mpacto en la satisfacción al cliente: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control en el crecimiento asegura que cada cliente reciba un trato personalizado y cuidadoso, lo que aumenta la satisfacción y la percepción de profesionalismo. La comunidad valora esta dedicación, fortaleciendo la lealtad y las recomendaciones boca a boca.</a:t>
            </a:r>
          </a:p>
          <a:p>
            <a:pPr algn="l">
              <a:lnSpc>
                <a:spcPts val="2174"/>
              </a:lnSpc>
            </a:pPr>
            <a:r>
              <a:rPr lang="en-US" sz="1553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 pulvinar.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11537" y="6992522"/>
            <a:ext cx="4198757" cy="1865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mpacto en la competitividad: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 crecimiento paulatino en un mercado local les permite entender mejor las demandas de su comunidad, evitando errores comunes en negocios de rápido crecimiento. </a:t>
            </a:r>
          </a:p>
          <a:p>
            <a:pPr algn="l">
              <a:lnSpc>
                <a:spcPts val="2174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834606" y="4305285"/>
            <a:ext cx="4198757" cy="15988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satisfacción del cliente:</a:t>
            </a: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Este servicio integral no solo demuestra una atención genuina y respetuosa, sino que también reduce la carga logística y emocional para los clientes.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57676" y="4305285"/>
            <a:ext cx="4198757" cy="18223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54"/>
              </a:lnSpc>
            </a:pPr>
            <a:r>
              <a:rPr lang="en-US" sz="17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satisfacción del cliente:</a:t>
            </a:r>
          </a:p>
          <a:p>
            <a:pPr algn="l">
              <a:lnSpc>
                <a:spcPts val="2454"/>
              </a:lnSpc>
            </a:pPr>
          </a:p>
          <a:p>
            <a:pPr algn="l">
              <a:lnSpc>
                <a:spcPts val="2454"/>
              </a:lnSpc>
            </a:pPr>
            <a:r>
              <a:rPr lang="en-US" sz="17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Para muchos clientes, el poder anticipar y gestionar estos aspectos brinda una tranquilidad adicional y, en muchos casos, genera ahorros a largo plazo.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92751" y="6666132"/>
            <a:ext cx="4198757" cy="1865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competitividad: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Contar con un embalsamado profesional en la funeraria da a La Guadalupana un punto de diferenciación, especialmente en comunidades donde puede ser menos común tener un servicio completo.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57676" y="6666132"/>
            <a:ext cx="4198757" cy="1865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mpacto en la competitividad: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Este modelo de previsión es una innovación en su comunidad y contribuye a que La Guadalupana se perciba como una empresa moderna y consciente de las necesidades financieras de sus clientes. </a:t>
            </a: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0" y="8444833"/>
            <a:ext cx="1845523" cy="1842167"/>
          </a:xfrm>
          <a:custGeom>
            <a:avLst/>
            <a:gdLst/>
            <a:ahLst/>
            <a:cxnLst/>
            <a:rect r="r" b="b" t="t" l="l"/>
            <a:pathLst>
              <a:path h="1842167" w="1845523">
                <a:moveTo>
                  <a:pt x="1845523" y="0"/>
                </a:moveTo>
                <a:lnTo>
                  <a:pt x="0" y="0"/>
                </a:lnTo>
                <a:lnTo>
                  <a:pt x="0" y="1842167"/>
                </a:lnTo>
                <a:lnTo>
                  <a:pt x="1845523" y="1842167"/>
                </a:lnTo>
                <a:lnTo>
                  <a:pt x="18455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0">
            <a:off x="16442477" y="0"/>
            <a:ext cx="1845523" cy="1842167"/>
          </a:xfrm>
          <a:custGeom>
            <a:avLst/>
            <a:gdLst/>
            <a:ahLst/>
            <a:cxnLst/>
            <a:rect r="r" b="b" t="t" l="l"/>
            <a:pathLst>
              <a:path h="1842167" w="1845523">
                <a:moveTo>
                  <a:pt x="0" y="1842167"/>
                </a:moveTo>
                <a:lnTo>
                  <a:pt x="1845523" y="1842167"/>
                </a:lnTo>
                <a:lnTo>
                  <a:pt x="1845523" y="0"/>
                </a:lnTo>
                <a:lnTo>
                  <a:pt x="0" y="0"/>
                </a:lnTo>
                <a:lnTo>
                  <a:pt x="0" y="18421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59863" y="2654304"/>
            <a:ext cx="4198757" cy="1281608"/>
            <a:chOff x="0" y="0"/>
            <a:chExt cx="1279525" cy="390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79525" cy="390556"/>
            </a:xfrm>
            <a:custGeom>
              <a:avLst/>
              <a:gdLst/>
              <a:ahLst/>
              <a:cxnLst/>
              <a:rect r="r" b="b" t="t" l="l"/>
              <a:pathLst>
                <a:path h="390556" w="1279525">
                  <a:moveTo>
                    <a:pt x="184386" y="0"/>
                  </a:moveTo>
                  <a:lnTo>
                    <a:pt x="1095139" y="0"/>
                  </a:lnTo>
                  <a:cubicBezTo>
                    <a:pt x="1144041" y="0"/>
                    <a:pt x="1190941" y="19426"/>
                    <a:pt x="1225520" y="54005"/>
                  </a:cubicBezTo>
                  <a:cubicBezTo>
                    <a:pt x="1260099" y="88585"/>
                    <a:pt x="1279525" y="135484"/>
                    <a:pt x="1279525" y="184386"/>
                  </a:cubicBezTo>
                  <a:lnTo>
                    <a:pt x="1279525" y="206170"/>
                  </a:lnTo>
                  <a:cubicBezTo>
                    <a:pt x="1279525" y="308004"/>
                    <a:pt x="1196973" y="390556"/>
                    <a:pt x="1095139" y="390556"/>
                  </a:cubicBezTo>
                  <a:lnTo>
                    <a:pt x="184386" y="390556"/>
                  </a:lnTo>
                  <a:cubicBezTo>
                    <a:pt x="135484" y="390556"/>
                    <a:pt x="88585" y="371130"/>
                    <a:pt x="54005" y="336551"/>
                  </a:cubicBezTo>
                  <a:cubicBezTo>
                    <a:pt x="19426" y="301971"/>
                    <a:pt x="0" y="255072"/>
                    <a:pt x="0" y="206170"/>
                  </a:cubicBezTo>
                  <a:lnTo>
                    <a:pt x="0" y="184386"/>
                  </a:lnTo>
                  <a:cubicBezTo>
                    <a:pt x="0" y="135484"/>
                    <a:pt x="19426" y="88585"/>
                    <a:pt x="54005" y="54005"/>
                  </a:cubicBezTo>
                  <a:cubicBezTo>
                    <a:pt x="88585" y="19426"/>
                    <a:pt x="135484" y="0"/>
                    <a:pt x="184386" y="0"/>
                  </a:cubicBezTo>
                  <a:close/>
                </a:path>
              </a:pathLst>
            </a:custGeom>
            <a:solidFill>
              <a:srgbClr val="BBD1C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279525" cy="4381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29272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 Opciones de cajas de madera personalizadas</a:t>
              </a:r>
            </a:p>
            <a:p>
              <a:pPr algn="ctr">
                <a:lnSpc>
                  <a:spcPts val="29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59484" y="2479256"/>
            <a:ext cx="4273879" cy="1490472"/>
            <a:chOff x="0" y="0"/>
            <a:chExt cx="1302418" cy="45420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02418" cy="454205"/>
            </a:xfrm>
            <a:custGeom>
              <a:avLst/>
              <a:gdLst/>
              <a:ahLst/>
              <a:cxnLst/>
              <a:rect r="r" b="b" t="t" l="l"/>
              <a:pathLst>
                <a:path h="454205" w="1302418">
                  <a:moveTo>
                    <a:pt x="181145" y="0"/>
                  </a:moveTo>
                  <a:lnTo>
                    <a:pt x="1121273" y="0"/>
                  </a:lnTo>
                  <a:cubicBezTo>
                    <a:pt x="1221316" y="0"/>
                    <a:pt x="1302418" y="81101"/>
                    <a:pt x="1302418" y="181145"/>
                  </a:cubicBezTo>
                  <a:lnTo>
                    <a:pt x="1302418" y="273060"/>
                  </a:lnTo>
                  <a:cubicBezTo>
                    <a:pt x="1302418" y="373104"/>
                    <a:pt x="1221316" y="454205"/>
                    <a:pt x="1121273" y="454205"/>
                  </a:cubicBezTo>
                  <a:lnTo>
                    <a:pt x="181145" y="454205"/>
                  </a:lnTo>
                  <a:cubicBezTo>
                    <a:pt x="81101" y="454205"/>
                    <a:pt x="0" y="373104"/>
                    <a:pt x="0" y="273060"/>
                  </a:cubicBezTo>
                  <a:lnTo>
                    <a:pt x="0" y="181145"/>
                  </a:lnTo>
                  <a:cubicBezTo>
                    <a:pt x="0" y="81101"/>
                    <a:pt x="81101" y="0"/>
                    <a:pt x="181145" y="0"/>
                  </a:cubicBezTo>
                  <a:close/>
                </a:path>
              </a:pathLst>
            </a:custGeom>
            <a:solidFill>
              <a:srgbClr val="BBD1C4"/>
            </a:solidFill>
            <a:ln cap="rnd">
              <a:noFill/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302418" cy="5018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29272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Relaciones con proveedores y variedad de productos</a:t>
              </a:r>
            </a:p>
            <a:p>
              <a:pPr algn="ctr">
                <a:lnSpc>
                  <a:spcPts val="2799"/>
                </a:lnSpc>
              </a:pPr>
            </a:p>
            <a:p>
              <a:pPr algn="ctr" marL="0" indent="0" lvl="0">
                <a:lnSpc>
                  <a:spcPts val="279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242817" y="2682993"/>
            <a:ext cx="4200563" cy="1252918"/>
            <a:chOff x="0" y="0"/>
            <a:chExt cx="1280076" cy="38181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0076" cy="381813"/>
            </a:xfrm>
            <a:custGeom>
              <a:avLst/>
              <a:gdLst/>
              <a:ahLst/>
              <a:cxnLst/>
              <a:rect r="r" b="b" t="t" l="l"/>
              <a:pathLst>
                <a:path h="381813" w="1280076">
                  <a:moveTo>
                    <a:pt x="184307" y="0"/>
                  </a:moveTo>
                  <a:lnTo>
                    <a:pt x="1095769" y="0"/>
                  </a:lnTo>
                  <a:cubicBezTo>
                    <a:pt x="1144650" y="0"/>
                    <a:pt x="1191529" y="19418"/>
                    <a:pt x="1226093" y="53982"/>
                  </a:cubicBezTo>
                  <a:cubicBezTo>
                    <a:pt x="1260658" y="88546"/>
                    <a:pt x="1280076" y="135426"/>
                    <a:pt x="1280076" y="184307"/>
                  </a:cubicBezTo>
                  <a:lnTo>
                    <a:pt x="1280076" y="197506"/>
                  </a:lnTo>
                  <a:cubicBezTo>
                    <a:pt x="1280076" y="299296"/>
                    <a:pt x="1197559" y="381813"/>
                    <a:pt x="1095769" y="381813"/>
                  </a:cubicBezTo>
                  <a:lnTo>
                    <a:pt x="184307" y="381813"/>
                  </a:lnTo>
                  <a:cubicBezTo>
                    <a:pt x="135426" y="381813"/>
                    <a:pt x="88546" y="362395"/>
                    <a:pt x="53982" y="327831"/>
                  </a:cubicBezTo>
                  <a:cubicBezTo>
                    <a:pt x="19418" y="293267"/>
                    <a:pt x="0" y="246388"/>
                    <a:pt x="0" y="197506"/>
                  </a:cubicBezTo>
                  <a:lnTo>
                    <a:pt x="0" y="184307"/>
                  </a:lnTo>
                  <a:cubicBezTo>
                    <a:pt x="0" y="82517"/>
                    <a:pt x="82517" y="0"/>
                    <a:pt x="184307" y="0"/>
                  </a:cubicBezTo>
                  <a:close/>
                </a:path>
              </a:pathLst>
            </a:custGeom>
            <a:solidFill>
              <a:srgbClr val="BBD1C4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80076" cy="4294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sz="2099">
                  <a:solidFill>
                    <a:srgbClr val="292727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Proyecto de una sala velatoria y renovación constante de equipos</a:t>
              </a:r>
            </a:p>
            <a:p>
              <a:pPr algn="ctr" marL="0" indent="0" lvl="0">
                <a:lnSpc>
                  <a:spcPts val="321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491207" y="1142807"/>
            <a:ext cx="15065225" cy="11204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6667" spc="-173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ANALISIS DEL RESULTADO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59863" y="4305285"/>
            <a:ext cx="4198757" cy="2398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</a:t>
            </a: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mpacto en la satisfacción del cliente: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poder personalizar las cajas permite a las familias participar en la despedida de una forma única y personal. Este detalle eleva la experiencia del cliente, brindando una sensación de consuelo y respeto hacia los deseos de los seres queridos fallecidos.</a:t>
            </a:r>
          </a:p>
          <a:p>
            <a:pPr algn="l">
              <a:lnSpc>
                <a:spcPts val="2174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311537" y="6992522"/>
            <a:ext cx="4198757" cy="2665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competitividad</a:t>
            </a: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Este servicio de ataúdes personalizados es un diferenciador importante, que puede atraer a un segmento de mercado dispuesto a pagar por un servicio único y respetuoso. Este enfoque creativo les da una ventaja sobre otros proveedores de servicios funerarios más estandarizados.</a:t>
            </a:r>
          </a:p>
          <a:p>
            <a:pPr algn="l">
              <a:lnSpc>
                <a:spcPts val="2174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6834606" y="4305285"/>
            <a:ext cx="4198757" cy="2398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satisfacción del cliente: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variedad de opciones garantiza que cada cliente pueda encontrar algo adecuado a sus necesidades, preferencias y presupuesto. Esta flexibilidad y variedad aumentan la satisfacción del cliente, ya que sienten que tienen opciones acordes a sus expectativas.</a:t>
            </a:r>
          </a:p>
          <a:p>
            <a:pPr algn="l">
              <a:lnSpc>
                <a:spcPts val="217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2357676" y="4305285"/>
            <a:ext cx="4198757" cy="243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54"/>
              </a:lnSpc>
            </a:pPr>
            <a:r>
              <a:rPr lang="en-US" sz="17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satisfacción del cliente:</a:t>
            </a:r>
          </a:p>
          <a:p>
            <a:pPr algn="l">
              <a:lnSpc>
                <a:spcPts val="2454"/>
              </a:lnSpc>
            </a:pPr>
          </a:p>
          <a:p>
            <a:pPr algn="l">
              <a:lnSpc>
                <a:spcPts val="2454"/>
              </a:lnSpc>
            </a:pPr>
            <a:r>
              <a:rPr lang="en-US" sz="17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 sala velatoria será un espacio para el duelo más cómodo y adecuado para las familias, mejorando significativamente su experiencia y brindando un entorno respetuoso para el último adiós.</a:t>
            </a:r>
          </a:p>
          <a:p>
            <a:pPr algn="l">
              <a:lnSpc>
                <a:spcPts val="2454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759484" y="6992522"/>
            <a:ext cx="4198757" cy="2665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competitividad:</a:t>
            </a:r>
          </a:p>
          <a:p>
            <a:pPr algn="l">
              <a:lnSpc>
                <a:spcPts val="2174"/>
              </a:lnSpc>
            </a:pPr>
          </a:p>
          <a:p>
            <a:pPr algn="l">
              <a:lnSpc>
                <a:spcPts val="2174"/>
              </a:lnSpc>
            </a:pPr>
            <a:r>
              <a:rPr lang="en-US" sz="15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 tener acceso a una variedad de productos de calidad, La Guadalupana fortalece su competitividad en el mercado. En comparación con otras funerarias que pueden ofrecer opciones limitadas, la posibilidad de elección en materiales y diseños convierte a La Guadalupana en una opción más atractiva.</a:t>
            </a:r>
          </a:p>
          <a:p>
            <a:pPr algn="l">
              <a:lnSpc>
                <a:spcPts val="2174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2206016" y="6992522"/>
            <a:ext cx="4198757" cy="2567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14"/>
              </a:lnSpc>
            </a:pPr>
            <a:r>
              <a:rPr lang="en-US" sz="1653" u="sng">
                <a:solidFill>
                  <a:srgbClr val="36191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Impacto en la competitividad:</a:t>
            </a:r>
          </a:p>
          <a:p>
            <a:pPr algn="l">
              <a:lnSpc>
                <a:spcPts val="2314"/>
              </a:lnSpc>
            </a:pPr>
          </a:p>
          <a:p>
            <a:pPr algn="l">
              <a:lnSpc>
                <a:spcPts val="2314"/>
              </a:lnSpc>
            </a:pPr>
            <a:r>
              <a:rPr lang="en-US" sz="1653" u="sng">
                <a:solidFill>
                  <a:srgbClr val="292727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Esta renovación constante y mejora de instalaciones les permite competir con servicios de mayor escala, aumentando su competitividad al ofrecer instalaciones y equipos de alta calidad que algunos competidores locales pueden no tener.</a:t>
            </a:r>
          </a:p>
          <a:p>
            <a:pPr algn="l">
              <a:lnSpc>
                <a:spcPts val="2314"/>
              </a:lnSpc>
            </a:pPr>
          </a:p>
        </p:txBody>
      </p:sp>
      <p:sp>
        <p:nvSpPr>
          <p:cNvPr name="Freeform 18" id="18"/>
          <p:cNvSpPr/>
          <p:nvPr/>
        </p:nvSpPr>
        <p:spPr>
          <a:xfrm flipH="true" flipV="false" rot="0">
            <a:off x="0" y="8444833"/>
            <a:ext cx="1845523" cy="1842167"/>
          </a:xfrm>
          <a:custGeom>
            <a:avLst/>
            <a:gdLst/>
            <a:ahLst/>
            <a:cxnLst/>
            <a:rect r="r" b="b" t="t" l="l"/>
            <a:pathLst>
              <a:path h="1842167" w="1845523">
                <a:moveTo>
                  <a:pt x="1845523" y="0"/>
                </a:moveTo>
                <a:lnTo>
                  <a:pt x="0" y="0"/>
                </a:lnTo>
                <a:lnTo>
                  <a:pt x="0" y="1842167"/>
                </a:lnTo>
                <a:lnTo>
                  <a:pt x="1845523" y="1842167"/>
                </a:lnTo>
                <a:lnTo>
                  <a:pt x="18455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true" rot="0">
            <a:off x="16442477" y="0"/>
            <a:ext cx="1845523" cy="1842167"/>
          </a:xfrm>
          <a:custGeom>
            <a:avLst/>
            <a:gdLst/>
            <a:ahLst/>
            <a:cxnLst/>
            <a:rect r="r" b="b" t="t" l="l"/>
            <a:pathLst>
              <a:path h="1842167" w="1845523">
                <a:moveTo>
                  <a:pt x="0" y="1842167"/>
                </a:moveTo>
                <a:lnTo>
                  <a:pt x="1845523" y="1842167"/>
                </a:lnTo>
                <a:lnTo>
                  <a:pt x="1845523" y="0"/>
                </a:lnTo>
                <a:lnTo>
                  <a:pt x="0" y="0"/>
                </a:lnTo>
                <a:lnTo>
                  <a:pt x="0" y="184216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BD1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972595">
            <a:off x="-2044352" y="3122077"/>
            <a:ext cx="5441478" cy="4640096"/>
          </a:xfrm>
          <a:custGeom>
            <a:avLst/>
            <a:gdLst/>
            <a:ahLst/>
            <a:cxnLst/>
            <a:rect r="r" b="b" t="t" l="l"/>
            <a:pathLst>
              <a:path h="4640096" w="5441478">
                <a:moveTo>
                  <a:pt x="0" y="0"/>
                </a:moveTo>
                <a:lnTo>
                  <a:pt x="5441477" y="0"/>
                </a:lnTo>
                <a:lnTo>
                  <a:pt x="5441477" y="4640096"/>
                </a:lnTo>
                <a:lnTo>
                  <a:pt x="0" y="4640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1978564">
            <a:off x="14899621" y="3120301"/>
            <a:ext cx="5441478" cy="4640096"/>
          </a:xfrm>
          <a:custGeom>
            <a:avLst/>
            <a:gdLst/>
            <a:ahLst/>
            <a:cxnLst/>
            <a:rect r="r" b="b" t="t" l="l"/>
            <a:pathLst>
              <a:path h="4640096" w="5441478">
                <a:moveTo>
                  <a:pt x="5441477" y="0"/>
                </a:moveTo>
                <a:lnTo>
                  <a:pt x="0" y="0"/>
                </a:lnTo>
                <a:lnTo>
                  <a:pt x="0" y="4640097"/>
                </a:lnTo>
                <a:lnTo>
                  <a:pt x="5441477" y="4640097"/>
                </a:lnTo>
                <a:lnTo>
                  <a:pt x="54414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032015" y="-209805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6861494" y="8299079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179873" y="3038234"/>
            <a:ext cx="9814254" cy="3272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80"/>
              </a:lnSpc>
            </a:pPr>
            <a:r>
              <a:rPr lang="en-US" sz="12000" spc="384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GRAFICAS Y </a:t>
            </a:r>
          </a:p>
          <a:p>
            <a:pPr algn="ctr" marL="0" indent="0" lvl="0">
              <a:lnSpc>
                <a:spcPts val="11280"/>
              </a:lnSpc>
            </a:pPr>
            <a:r>
              <a:rPr lang="en-US" sz="12000" spc="384">
                <a:solidFill>
                  <a:srgbClr val="292727"/>
                </a:solidFill>
                <a:latin typeface="29LT Zarid Display"/>
                <a:ea typeface="29LT Zarid Display"/>
                <a:cs typeface="29LT Zarid Display"/>
                <a:sym typeface="29LT Zarid Display"/>
              </a:rPr>
              <a:t>ANALISIS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EA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637324" y="-374575"/>
            <a:ext cx="4094863" cy="10986217"/>
          </a:xfrm>
          <a:custGeom>
            <a:avLst/>
            <a:gdLst/>
            <a:ahLst/>
            <a:cxnLst/>
            <a:rect r="r" b="b" t="t" l="l"/>
            <a:pathLst>
              <a:path h="10986217" w="4094863">
                <a:moveTo>
                  <a:pt x="0" y="0"/>
                </a:moveTo>
                <a:lnTo>
                  <a:pt x="4094862" y="0"/>
                </a:lnTo>
                <a:lnTo>
                  <a:pt x="4094862" y="10986217"/>
                </a:lnTo>
                <a:lnTo>
                  <a:pt x="0" y="10986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1889" y="534053"/>
            <a:ext cx="6925129" cy="2666175"/>
          </a:xfrm>
          <a:custGeom>
            <a:avLst/>
            <a:gdLst/>
            <a:ahLst/>
            <a:cxnLst/>
            <a:rect r="r" b="b" t="t" l="l"/>
            <a:pathLst>
              <a:path h="2666175" w="6925129">
                <a:moveTo>
                  <a:pt x="0" y="0"/>
                </a:moveTo>
                <a:lnTo>
                  <a:pt x="6925128" y="0"/>
                </a:lnTo>
                <a:lnTo>
                  <a:pt x="6925128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764007" y="534053"/>
            <a:ext cx="7109799" cy="2666175"/>
          </a:xfrm>
          <a:custGeom>
            <a:avLst/>
            <a:gdLst/>
            <a:ahLst/>
            <a:cxnLst/>
            <a:rect r="r" b="b" t="t" l="l"/>
            <a:pathLst>
              <a:path h="2666175" w="7109799">
                <a:moveTo>
                  <a:pt x="0" y="0"/>
                </a:moveTo>
                <a:lnTo>
                  <a:pt x="7109799" y="0"/>
                </a:lnTo>
                <a:lnTo>
                  <a:pt x="7109799" y="2666175"/>
                </a:lnTo>
                <a:lnTo>
                  <a:pt x="0" y="2666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10563" y="3834576"/>
            <a:ext cx="7027780" cy="2617848"/>
          </a:xfrm>
          <a:custGeom>
            <a:avLst/>
            <a:gdLst/>
            <a:ahLst/>
            <a:cxnLst/>
            <a:rect r="r" b="b" t="t" l="l"/>
            <a:pathLst>
              <a:path h="2617848" w="7027780">
                <a:moveTo>
                  <a:pt x="0" y="0"/>
                </a:moveTo>
                <a:lnTo>
                  <a:pt x="7027780" y="0"/>
                </a:lnTo>
                <a:lnTo>
                  <a:pt x="7027780" y="2617848"/>
                </a:lnTo>
                <a:lnTo>
                  <a:pt x="0" y="26178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64007" y="3788901"/>
            <a:ext cx="7736043" cy="2659265"/>
          </a:xfrm>
          <a:custGeom>
            <a:avLst/>
            <a:gdLst/>
            <a:ahLst/>
            <a:cxnLst/>
            <a:rect r="r" b="b" t="t" l="l"/>
            <a:pathLst>
              <a:path h="2659265" w="7736043">
                <a:moveTo>
                  <a:pt x="0" y="0"/>
                </a:moveTo>
                <a:lnTo>
                  <a:pt x="7736044" y="0"/>
                </a:lnTo>
                <a:lnTo>
                  <a:pt x="7736044" y="2659265"/>
                </a:lnTo>
                <a:lnTo>
                  <a:pt x="0" y="26592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1889" y="7090599"/>
            <a:ext cx="7356286" cy="2685045"/>
          </a:xfrm>
          <a:custGeom>
            <a:avLst/>
            <a:gdLst/>
            <a:ahLst/>
            <a:cxnLst/>
            <a:rect r="r" b="b" t="t" l="l"/>
            <a:pathLst>
              <a:path h="2685045" w="7356286">
                <a:moveTo>
                  <a:pt x="0" y="0"/>
                </a:moveTo>
                <a:lnTo>
                  <a:pt x="7356286" y="0"/>
                </a:lnTo>
                <a:lnTo>
                  <a:pt x="7356286" y="2685045"/>
                </a:lnTo>
                <a:lnTo>
                  <a:pt x="0" y="26850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64007" y="7090599"/>
            <a:ext cx="8026480" cy="2648738"/>
          </a:xfrm>
          <a:custGeom>
            <a:avLst/>
            <a:gdLst/>
            <a:ahLst/>
            <a:cxnLst/>
            <a:rect r="r" b="b" t="t" l="l"/>
            <a:pathLst>
              <a:path h="2648738" w="8026480">
                <a:moveTo>
                  <a:pt x="0" y="0"/>
                </a:moveTo>
                <a:lnTo>
                  <a:pt x="8026480" y="0"/>
                </a:lnTo>
                <a:lnTo>
                  <a:pt x="8026480" y="2648738"/>
                </a:lnTo>
                <a:lnTo>
                  <a:pt x="0" y="26487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DAGXFAau6A8</dc:identifier>
  <dcterms:modified xsi:type="dcterms:W3CDTF">2011-08-01T06:04:30Z</dcterms:modified>
  <cp:revision>1</cp:revision>
  <dc:title>Presentación de Universidad Proyecto Final de Grado Geométrico Minimalista Verde y Beige</dc:title>
</cp:coreProperties>
</file>